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4" r:id="rId5"/>
    <p:sldMasterId id="2147483706" r:id="rId6"/>
  </p:sldMasterIdLst>
  <p:notesMasterIdLst>
    <p:notesMasterId r:id="rId88"/>
  </p:notesMasterIdLst>
  <p:handoutMasterIdLst>
    <p:handoutMasterId r:id="rId89"/>
  </p:handoutMasterIdLst>
  <p:sldIdLst>
    <p:sldId id="339" r:id="rId7"/>
    <p:sldId id="617" r:id="rId8"/>
    <p:sldId id="618" r:id="rId9"/>
    <p:sldId id="619" r:id="rId10"/>
    <p:sldId id="452" r:id="rId11"/>
    <p:sldId id="259" r:id="rId12"/>
    <p:sldId id="260" r:id="rId13"/>
    <p:sldId id="576" r:id="rId14"/>
    <p:sldId id="577" r:id="rId15"/>
    <p:sldId id="575" r:id="rId16"/>
    <p:sldId id="574" r:id="rId17"/>
    <p:sldId id="261" r:id="rId18"/>
    <p:sldId id="262" r:id="rId19"/>
    <p:sldId id="263" r:id="rId20"/>
    <p:sldId id="578" r:id="rId21"/>
    <p:sldId id="579" r:id="rId22"/>
    <p:sldId id="265" r:id="rId23"/>
    <p:sldId id="266" r:id="rId24"/>
    <p:sldId id="267" r:id="rId25"/>
    <p:sldId id="268" r:id="rId26"/>
    <p:sldId id="269" r:id="rId27"/>
    <p:sldId id="580" r:id="rId28"/>
    <p:sldId id="270" r:id="rId29"/>
    <p:sldId id="271" r:id="rId30"/>
    <p:sldId id="272" r:id="rId31"/>
    <p:sldId id="568" r:id="rId32"/>
    <p:sldId id="564" r:id="rId33"/>
    <p:sldId id="544" r:id="rId34"/>
    <p:sldId id="546" r:id="rId35"/>
    <p:sldId id="549" r:id="rId36"/>
    <p:sldId id="547" r:id="rId37"/>
    <p:sldId id="548" r:id="rId38"/>
    <p:sldId id="552" r:id="rId39"/>
    <p:sldId id="554" r:id="rId40"/>
    <p:sldId id="551" r:id="rId41"/>
    <p:sldId id="556" r:id="rId42"/>
    <p:sldId id="553" r:id="rId43"/>
    <p:sldId id="555" r:id="rId44"/>
    <p:sldId id="557" r:id="rId45"/>
    <p:sldId id="543" r:id="rId46"/>
    <p:sldId id="558" r:id="rId47"/>
    <p:sldId id="559" r:id="rId48"/>
    <p:sldId id="561" r:id="rId49"/>
    <p:sldId id="562" r:id="rId50"/>
    <p:sldId id="609" r:id="rId51"/>
    <p:sldId id="565" r:id="rId52"/>
    <p:sldId id="566" r:id="rId53"/>
    <p:sldId id="569" r:id="rId54"/>
    <p:sldId id="570" r:id="rId55"/>
    <p:sldId id="571" r:id="rId56"/>
    <p:sldId id="572" r:id="rId57"/>
    <p:sldId id="573" r:id="rId58"/>
    <p:sldId id="584" r:id="rId59"/>
    <p:sldId id="581" r:id="rId60"/>
    <p:sldId id="585" r:id="rId61"/>
    <p:sldId id="610" r:id="rId62"/>
    <p:sldId id="582" r:id="rId63"/>
    <p:sldId id="586" r:id="rId64"/>
    <p:sldId id="587" r:id="rId65"/>
    <p:sldId id="588" r:id="rId66"/>
    <p:sldId id="590" r:id="rId67"/>
    <p:sldId id="589" r:id="rId68"/>
    <p:sldId id="591" r:id="rId69"/>
    <p:sldId id="592" r:id="rId70"/>
    <p:sldId id="594" r:id="rId71"/>
    <p:sldId id="596" r:id="rId72"/>
    <p:sldId id="597" r:id="rId73"/>
    <p:sldId id="598" r:id="rId74"/>
    <p:sldId id="599" r:id="rId75"/>
    <p:sldId id="601" r:id="rId76"/>
    <p:sldId id="608" r:id="rId77"/>
    <p:sldId id="603" r:id="rId78"/>
    <p:sldId id="607" r:id="rId79"/>
    <p:sldId id="604" r:id="rId80"/>
    <p:sldId id="605" r:id="rId81"/>
    <p:sldId id="606" r:id="rId82"/>
    <p:sldId id="611" r:id="rId83"/>
    <p:sldId id="613" r:id="rId84"/>
    <p:sldId id="614" r:id="rId85"/>
    <p:sldId id="615" r:id="rId86"/>
    <p:sldId id="616" r:id="rId87"/>
  </p:sldIdLst>
  <p:sldSz cx="12192000" cy="6858000"/>
  <p:notesSz cx="6858000" cy="1857375"/>
  <p:custDataLst>
    <p:tags r:id="rId9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CC66"/>
    <a:srgbClr val="FF5050"/>
    <a:srgbClr val="FEC630"/>
    <a:srgbClr val="92BD39"/>
    <a:srgbClr val="E0CB15"/>
    <a:srgbClr val="40A8E8"/>
    <a:srgbClr val="269DE5"/>
    <a:srgbClr val="FED154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4823" autoAdjust="0"/>
  </p:normalViewPr>
  <p:slideViewPr>
    <p:cSldViewPr snapToGrid="0" snapToObjects="1">
      <p:cViewPr varScale="1">
        <p:scale>
          <a:sx n="71" d="100"/>
          <a:sy n="71" d="100"/>
        </p:scale>
        <p:origin x="1430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tags" Target="tags/tag1.xml"/><Relationship Id="rId95" Type="http://schemas.openxmlformats.org/officeDocument/2006/relationships/tableStyles" Target="tableStyle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notesMaster" Target="notesMasters/notesMaster1.xml"/><Relationship Id="rId91" Type="http://schemas.openxmlformats.org/officeDocument/2006/relationships/commentAuthors" Target="commentAuthors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microsoft.com/office/2015/10/relationships/revisionInfo" Target="revisionInfo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>
                <a:latin typeface="Aptos" panose="020B0004020202020204" pitchFamily="34" charset="0"/>
              </a:rPr>
              <a:t>9/14/2025</a:t>
            </a:fld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>
                <a:latin typeface="Aptos" panose="020B0004020202020204" pitchFamily="34" charset="0"/>
              </a:rPr>
              <a:t>‹#›</a:t>
            </a:fld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9E497948-54D2-43F8-9A63-A99FE3051738}" type="datetimeFigureOut">
              <a:rPr lang="en-US" smtClean="0"/>
              <a:pPr/>
              <a:t>9/14/2025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tos" panose="020B0004020202020204" pitchFamily="34" charset="0"/>
              </a:defRPr>
            </a:lvl1pPr>
          </a:lstStyle>
          <a:p>
            <a:fld id="{EEBDA0E2-FEBD-4B65-8F16-724CF984F3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1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35C6-4465-7151-1AFA-4877BA5D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B6515E-3DC8-9569-284C-459882D720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44D7AF-7D17-A9C7-7280-C60B4DD6362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46C01B3-8034-C685-3664-69FDBC78CF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BB7D038-99CD-5745-8F6C-D9D3912AB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33284-0753-9733-7A25-D9C59628DB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12F58-BC20-D66A-C427-BFF9A9565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98408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FA618-7137-9A11-54D5-8B5DDD9F7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E26EFB-E438-FA1F-AAD5-764E271A4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543B80-9037-00A6-7121-001D7E72A41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73DC5A9-4D26-FF46-3478-7764EA3BF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9A69A9-D10E-6AAC-3D82-7D6C56DAF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AAF09-CB3F-CDE6-A918-8AFA0E9EC3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2324D-469D-839B-80C8-A5DB5DBC2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5278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64B68-FFC1-2B36-999F-937918F8E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8B6AB0-8E44-D90D-0E4A-6406F6A8E2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4115A-0972-6D30-C93E-9BE5BB820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D4A1F9D-505F-5631-AE69-17B2DE5B85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2D7896A-7A36-D32C-24D8-07BC1D4A0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05309-FBA0-E6AE-150F-9EC3A82DE5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67E3E-4998-4312-BAD9-C5E44C67A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31741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30571-31E3-6743-F6CE-1B9032779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718552-9F9B-6B16-E37B-DAFA947796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BF537-750A-6DD2-92E6-591C866185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A64176D-F2AA-5F02-0971-7FA454F47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889A867-73A7-8C2D-3639-E9006A999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44BAF-3B9B-49AA-357C-48B6E41627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528E8-5DC9-7015-10C3-7B8ABD200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97415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3B8D0-303F-E8D5-A1AD-DB0DEC1C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B47270-0FB8-60DF-C0D8-88E4009CF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A3133-4098-0F47-B5DB-4172F42C31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ED59942-EE80-3565-D7C1-176094B88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7ADB09C-9BC5-BD4B-8AD6-8C2597F85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B2162-2B57-4A82-EC20-3B41DEAF9B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A753F-E0B3-2E17-04FC-056DBDF378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15145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7505B-3631-1A81-EAF1-045DE881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22D1BD-685F-D220-BD45-740DDF12D2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93517C-B862-926C-2A16-28B5AB1FF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016E5-6734-90AB-A033-38EC56B14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137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559F5-5E9F-4A60-189A-9473944F8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9EC5A-88FD-5BF9-3CD2-F6518996C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0FCB3-6B1B-BBE7-CCBE-4C405C928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3B4B5-1BBB-3D46-4D8D-F0FE639FD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677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97D3B-27A8-CE04-4CFE-F33A8DBC2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3EC5C-29A5-FADD-CA0C-375279DA3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F079D-2A69-8E91-3063-F3F24CD00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FCFA-D90E-49D4-84EF-57DD5A40D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9696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E1C0C-7DE5-8BA3-4059-A37A68424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3F92D-33D5-A83B-0474-3E51F021E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2F132-6BAB-FE40-61DA-35F7E533C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B1AD8-44F7-0E75-0CFC-43BD0F153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342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C70B8-B160-8865-200A-C7736A4E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F7CBB5-4083-9F1C-58D5-4D8BB0F5D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C6AC42-AFD3-A2D4-CAE0-F186203CD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2263B-D3B4-D4E9-1C2C-C763D50E4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4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33686-6049-31A2-7923-1E5A3929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FDD8C6-A244-28B3-C666-0178FDFA58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F19DC-71F4-1EDE-0DFF-E55C3440FA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20F942-637F-3401-17B7-F57091872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918DF69-5CE3-186E-AF07-00C356EFB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B90FA-0682-A9AC-7BD2-874DE0838B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49EF9-E196-EE6E-67C6-92F169DB2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36971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D8B8-2399-BA91-E2D1-C6AA4290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A7BD39-06CD-F51F-1D50-D8AFEC820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9634E-8F03-E87E-686C-7FF76215B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90468-9181-5A90-3ABD-1D35858A2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187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180D9-A484-8248-1FC5-C5EDD84AF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7F45C-3222-B1CA-FAAD-53DBAE73A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D7DEE-7C25-7399-50F1-2D17F704A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1AECA-AB14-A5E2-488B-218ECDB2B4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957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3D0D1-F6DB-9F21-1310-96BA36F1B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D67D26-8F43-C8B2-13D0-355142162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35187B-F6EC-15B4-B581-5454AC29B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5FD-04D5-7B2E-5C1F-406CC7CB1E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722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C9F25-9EC1-B12C-7DB6-10BC46616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CC92F-4DD7-F4DD-490E-0A031A4AC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7D029-60BB-A7BD-AB27-11E8BF373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09499-217F-E73E-17A6-51DA45BA8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724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5840C-6023-EA86-724A-42D00DF00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3FDF88-B3E2-1181-633C-D619907DA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CFA0F-07FA-968F-FB86-1709B20E6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37F53-09F2-B4A9-5E60-E6710B3DE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389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28E0F-1332-5EA9-A33B-524C7F09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189AF-C0B2-D7FC-A21E-D81BBFE91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4BA20-AB49-482B-2971-68DF82ABC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5741D-8162-579A-2E70-6502FBD80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579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C77AF-D7BD-7F38-2F74-257CA2409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899047-CA14-9CDF-1593-406F50D51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ED1D27-6DCE-3F68-41A8-AB270FD4C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A0A50-59B9-77C9-0509-6565896C8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965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98BAC-7E97-6B4A-3DBD-70CB23B37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8329D-5519-3772-79B9-EA5447F3B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8341F-E38F-4297-5C10-809F1B4A9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80309-076F-14E6-03BE-C7EBFA211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7035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84BA6-09A4-0339-C6EB-3AF225C32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34DD90-8918-4C8F-71C0-274560AC0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FC72B8-BAF2-2292-9146-D1792038C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7A040-4503-61AE-96B0-8A3D49DDA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7718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ED1E0-D7AD-2468-6BFE-6C2313FD1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1C01D-EABC-8B33-1834-931CF5351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39FF44-326E-49C5-A6C1-69D0664C1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5FFAD-0820-A3F8-A356-C2767A59C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4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415A9-7222-54B3-6DAE-C0F2A8D75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5B8963-2B07-EB9A-2E9C-2C1EAA6A74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FA5384-8201-6B22-55A8-3D356A1EAC3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53AA7BA-1104-30AB-A2DE-E3DB10CE6F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2D7F00-F53A-C3FE-890A-015A69848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FBA08-5A78-3256-5977-AF348EEA31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0A88A-AF08-0B65-B6F7-29F0368E3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376976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103A3-9307-9402-464E-82EC66F9E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74E17-A0C9-53FA-D5A8-5FCF2321B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82755-957D-D643-B2ED-37F2CF3E1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133F1-E041-D53F-FE66-A00441C6D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365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58AB-9410-73AF-5E19-2F6C800F3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B2FEB-70D7-E7D3-0C1B-AC9B6EC227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DD85F7-F495-D274-617D-EE76425C5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48BE4-FDE3-FF45-5A46-AFE04D2CC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962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CBDB5-E204-4048-9F62-BA748BF62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DD1B1-3463-6A7E-BA3F-129796DAF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225F8-A4A9-3178-2EB1-BA0A105B2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BE158-5550-5B53-577C-944ACE767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7720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9E775-E574-CDAD-5DFA-4123C6AC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7C1989-64D0-AF43-5B09-7FC97EEBE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BC58D2-A492-F339-9660-DAB46E73B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6133E-E666-29F6-2FE3-67C87E9AA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818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1B6C-1C9E-6511-3B96-DDA6D78CD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1C232-E019-1CB4-DE08-39EABD7FA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EEF74-A781-C0EE-B9CB-D0CD573AC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E036D-6C5B-1993-DEC9-A521C6F72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132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C471E-C64A-FF48-C012-409255E7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3AB0D-0179-96D8-7E03-55738881B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CF5AF1-4D1F-821C-60A3-4D45387C6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B6CA4-67A6-23D0-33E2-0D77B406E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5474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92A5-E010-D2CF-D49D-1F3A3A768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BCC2E-8417-131E-F5B4-6B7CCE01A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AF11C-2767-4B97-12A8-2E8675B87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FA8BD-6675-BFBA-C273-8218D0EAC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1541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6B288-EF9C-17CA-936E-ACEA9C5F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8D02FA-8695-456C-F4AC-31A7D2D18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CA16B-D4FC-F5DE-9B2D-8E16CC0CD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8E730-B4EC-8BC7-A410-9C55671E1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318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B419D-B97C-5FF8-9117-17BDC3AB5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CA864-3DE4-9BEA-D2A0-2C6DA4DAE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0BB56D-B295-6D6B-4C7B-53B7FAA31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6BD1D-4B96-A6C7-2F7E-6DD60DA28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5011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D0DDD-76C7-AE35-F388-0161AA786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36920A-079C-B75B-F5D2-C0D1F31CE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FA581-D04F-F298-C82E-9D2A9E324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ED72-A34B-21B2-239D-68EFCD99D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0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D7D6D-B85F-ADDC-3069-71E235B07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97A796-0ECB-2A15-6E45-46EEE3886D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E100D-051B-D20A-5B89-CF1C2D30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D82A1-5034-3A7C-A291-6456FFF97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1893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6E3D0-4C49-54B7-D542-8A629CA8B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C5CBF7-41A9-D80B-3351-20ECDB0E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5C330-28E6-1550-DD5C-02C2CA48C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82F7D-573B-69B0-67B9-1582E5BFA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9311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8C0B0-2E46-926F-1763-B2C9019F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A67BB0-795A-8715-D2F7-B76620DDC7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6EC43-0935-16C0-8078-6713E093A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B75B-75C3-104E-96CD-43638094A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0487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13694-6DA0-257B-0F1D-7D0981D70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7ED01-C964-B661-23D6-3A4B9AEDA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6DC32-C063-770E-2DC8-5CE5572C8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D56FB-DFCB-134A-DBC7-B1C466EF6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1804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BDADA-2BF6-5E13-58FC-23FF5EF53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2D5DD-12B5-1202-67B4-3118BFFDD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81982-DD33-0280-95B0-F174435A7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84C0C-BBE8-EAF0-A57D-0F654474F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723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24FE-333D-447E-E8C6-5724B2E6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DAB0A-08D2-FDF2-D6B5-EC60CE69F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12E29-B259-F8B8-A946-1814FCF38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74160-EF23-5307-037B-BCE6CDB7B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048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D00A2-CFF4-4BC9-F4F4-B54BC7379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C5EB0-0BD3-C082-06D6-AFFA647CA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E1B42-3B03-2ABE-FF6F-B77FC1AE0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DEB47-DDAF-549A-012F-DA36C7A0F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77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0D240-26BC-C2FC-053A-E78877A5F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1DD60-849A-B973-30B3-E48CD45D4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10645-AED4-D1AB-C2F4-4011152DA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69722-81EF-BF5A-4E1A-3771ED112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9978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6B185-A29D-01C0-6AF1-34E02E404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E972B-B230-A887-A660-E2DD0AF9A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163B7-FFEF-8F4E-51AA-645332DC5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C19F2-E352-BC7A-FAAD-BABB115408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7153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7E53D-C1F7-48DB-2BA4-01B507E53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972E0-9118-29C8-F04E-175A7BB22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DA2F7A-5C6C-0215-8B00-42B1EC8C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C8CF2-18F9-F560-3472-9A6E452EC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921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58575-3EAF-B4D2-D7C1-4BB0FD726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733658-DCCE-6EAA-1B5E-B833C18DB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03F90-1FB7-23CD-7FB0-836A33170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63756-CC6C-16A4-A661-FFA8E3391E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076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C0496-2952-0FF1-58CA-E82B827E7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A8B9B6-411A-AB95-98BC-2079A5F39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6FFBA-B050-CA3A-B183-3738384DC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D2C64-692D-AB18-624D-B01C46667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8473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15416-F4D4-96E5-A239-6D6D1B40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304059-9AA6-5A31-91F4-43103B49F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CC4E4-7360-9CFD-8DE9-1B74E30F9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7F6A6-FD4C-5DD6-9E15-8E0F4C40C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8607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BA180-0746-63AB-0A3E-2FB3A639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DCB80-BA9C-0E2B-0274-FC68F82F1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186EB-7F30-A781-BFD7-96AFE0EF3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3EF31-4000-BA50-4B31-ABD62E3E0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6823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D1367-6091-0714-51F5-311A721BD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3B1ED-FC3A-953F-7F2F-50D424198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AB9292-64B8-8EED-F9C0-9D48CAA65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A2B17-5877-28C0-EFE5-DABB50D0DD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8855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289E0-5A56-0D0A-DE49-D8BD9DCB9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7C7B7B-E1D6-41D4-EF86-F87B652F8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AA2AB-A8A6-ACBC-39BD-203393B9E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83FFF-FA66-5BF2-1D37-B4D4FF296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0253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E4499-6953-E317-8507-BBD0CF96F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AAB9E-DADA-492E-6234-CBEB97E2A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8C9EBD-C6D8-75FF-4705-044AAE4BF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89923-7422-8D80-ABA0-725D4933D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2018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D4846-BFF2-6667-5C6B-DD1C6916D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73DE9-308C-C9C6-33B1-493B7C458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77DD5-D530-78C3-E8D5-CBFA0460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826FA-F20E-1B60-16A1-5E07D2E47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8876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A5517-F592-87A3-6668-A908F5CA3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04223-EC30-A078-42D0-1329FCA7A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D48A3-E5A8-0C8C-1170-610378667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B0EA5-D4D3-B5E7-23EE-9E41C3704C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4749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709DF-60F3-D9A7-411C-8E77D92F9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84E1D-3923-5E00-BDEB-E02DD8FFD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E1DDC-1A08-6EE7-8C82-49AA75B28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10296-337A-8946-3277-3BBCE3407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327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353F7-1F5A-CAB3-C3E8-E6728FF57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605FB3-6BA6-109E-BB2A-21A10BF3A8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1FA33-8174-5C60-DBC4-72859BCBD9E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6E618F-7CD7-071B-7247-6DB2ABFAB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DFD627E-7C9C-8CED-1B40-980226609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7277F-4C71-3D10-4433-507FCEC657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9E875-15D6-FEE1-5827-BECC26E8CF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767046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D4E21-7AF4-A6B7-2579-695DE1391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459DD-CA1E-52BF-0C54-58383F153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AAA4D-BD6F-6123-E610-ACC2FEB27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13892-90A1-7560-CF85-D9D1A0C58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9761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F5462-62B9-16C5-8164-A3575293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CC51E-1FCF-1FD4-6A67-17E929109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13E54-159B-4587-A493-5945DDEDC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3AFAC-F025-BD92-B7BD-B22BF837D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4829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96A00-12CE-F2D8-2FDE-D3345368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406AB-345F-B99E-9E22-2E08DF0B3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B2B82-2B27-13AA-0E34-D1B07B16D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7793D-3EC2-6A29-F428-33EA28D8D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8938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B3E6C-265D-29AD-9A3F-1BCE926CA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44F54-EF75-4FD8-C610-C96245875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0E4090-74D1-F2B9-A54F-D73D2E2CF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BB7A0-562D-8AA2-58E4-D9F863F9C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3534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B98E2-C22A-C6D3-9AB2-148FC75F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89B38-5826-9D0D-466B-3178EAA30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DC86ED-D795-D551-9F29-66E8E10D8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C2B5E-5695-984E-FDC8-C2A271D2C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7993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5289-8BE9-E6A7-406C-BF236E8F9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2D95F-7D58-EF57-0956-8791A04D4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40A4D9-63BF-DF5B-5E19-3B0CE8BBE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31485-6E5B-966B-7045-B56901A3B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0241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E4C66-9AFF-34F2-3047-EB1BD07D4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E55D2E-080A-F35A-5122-5174F0A69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601A10-968B-BCBE-E6BF-80BF1953C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D5FC9-E36D-9415-F168-43F440E15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1509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EAE72-C669-EC31-8FB4-03CFEA74B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4905A-20B8-881B-D35A-19EA4C783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AA136-1395-D9CB-53A5-F1FC10A3F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4A391-4B62-CD18-3600-86305FC29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7398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5BC44-6C97-4C63-8E89-3773F674D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2D00A-218F-ED7B-C01B-FD09F83BD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2C8C3-B5EE-CD5B-F173-3E4997295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35711-E086-8CDD-ECDE-3A0B96863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638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F8E0B-E569-AFD0-D6F8-74C7DC5C1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C8DE73-04AD-0390-401C-C6A13E135C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5AD4A-6EA6-B3B8-008F-1A2777A81BE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E83A5B-486E-663A-D0E1-B08200CBFE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79FC050-6644-69CF-A53E-FF26109D1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078D8-3B7B-703C-DBF5-1ED2A64CA7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54C9E-A56D-D183-FE1B-8AAD4C05B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70893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B81FC-C155-1409-8131-BF4242004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4F8D3B-9628-6083-58F4-40A423A57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67A683-883E-F1C8-9406-72A8FF794C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975BECD-11F6-20D0-0F82-714B7508E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3DFB66-3900-7672-DD65-17F50C5EF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6BF3A-E95D-B88E-74E7-1A4643A0E4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9D8BA-CBAC-2406-D43E-6D3115877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4206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32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7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  <a:lvl2pPr marL="45720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58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79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3" y="1681165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3" indent="0">
              <a:buNone/>
              <a:defRPr sz="2000" b="1"/>
            </a:lvl2pPr>
            <a:lvl3pPr marL="914405" indent="0">
              <a:buNone/>
              <a:defRPr sz="1800" b="1"/>
            </a:lvl3pPr>
            <a:lvl4pPr marL="1371608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4" indent="0">
              <a:buNone/>
              <a:defRPr sz="1600" b="1"/>
            </a:lvl6pPr>
            <a:lvl7pPr marL="2743217" indent="0">
              <a:buNone/>
              <a:defRPr sz="1600" b="1"/>
            </a:lvl7pPr>
            <a:lvl8pPr marL="3200420" indent="0">
              <a:buNone/>
              <a:defRPr sz="1600" b="1"/>
            </a:lvl8pPr>
            <a:lvl9pPr marL="365762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3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5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3" indent="0">
              <a:buNone/>
              <a:defRPr sz="2000" b="1"/>
            </a:lvl2pPr>
            <a:lvl3pPr marL="914405" indent="0">
              <a:buNone/>
              <a:defRPr sz="1800" b="1"/>
            </a:lvl3pPr>
            <a:lvl4pPr marL="1371608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4" indent="0">
              <a:buNone/>
              <a:defRPr sz="1600" b="1"/>
            </a:lvl6pPr>
            <a:lvl7pPr marL="2743217" indent="0">
              <a:buNone/>
              <a:defRPr sz="1600" b="1"/>
            </a:lvl7pPr>
            <a:lvl8pPr marL="3200420" indent="0">
              <a:buNone/>
              <a:defRPr sz="1600" b="1"/>
            </a:lvl8pPr>
            <a:lvl9pPr marL="365762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93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41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55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</a:defRPr>
            </a:lvl1pPr>
            <a:lvl2pPr marL="457203" indent="0">
              <a:buNone/>
              <a:defRPr sz="1400"/>
            </a:lvl2pPr>
            <a:lvl3pPr marL="914405" indent="0">
              <a:buNone/>
              <a:defRPr sz="1200"/>
            </a:lvl3pPr>
            <a:lvl4pPr marL="1371608" indent="0">
              <a:buNone/>
              <a:defRPr sz="1000"/>
            </a:lvl4pPr>
            <a:lvl5pPr marL="1828812" indent="0">
              <a:buNone/>
              <a:defRPr sz="1000"/>
            </a:lvl5pPr>
            <a:lvl6pPr marL="2286014" indent="0">
              <a:buNone/>
              <a:defRPr sz="1000"/>
            </a:lvl6pPr>
            <a:lvl7pPr marL="2743217" indent="0">
              <a:buNone/>
              <a:defRPr sz="1000"/>
            </a:lvl7pPr>
            <a:lvl8pPr marL="3200420" indent="0">
              <a:buNone/>
              <a:defRPr sz="1000"/>
            </a:lvl8pPr>
            <a:lvl9pPr marL="365762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</a:defRPr>
            </a:lvl1pPr>
            <a:lvl2pPr marL="457203" indent="0">
              <a:buNone/>
              <a:defRPr sz="2800"/>
            </a:lvl2pPr>
            <a:lvl3pPr marL="914405" indent="0">
              <a:buNone/>
              <a:defRPr sz="2400"/>
            </a:lvl3pPr>
            <a:lvl4pPr marL="1371608" indent="0">
              <a:buNone/>
              <a:defRPr sz="2000"/>
            </a:lvl4pPr>
            <a:lvl5pPr marL="1828812" indent="0">
              <a:buNone/>
              <a:defRPr sz="2000"/>
            </a:lvl5pPr>
            <a:lvl6pPr marL="2286014" indent="0">
              <a:buNone/>
              <a:defRPr sz="2000"/>
            </a:lvl6pPr>
            <a:lvl7pPr marL="2743217" indent="0">
              <a:buNone/>
              <a:defRPr sz="2000"/>
            </a:lvl7pPr>
            <a:lvl8pPr marL="3200420" indent="0">
              <a:buNone/>
              <a:defRPr sz="2000"/>
            </a:lvl8pPr>
            <a:lvl9pPr marL="3657623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</a:defRPr>
            </a:lvl1pPr>
            <a:lvl2pPr marL="457203" indent="0">
              <a:buNone/>
              <a:defRPr sz="1400"/>
            </a:lvl2pPr>
            <a:lvl3pPr marL="914405" indent="0">
              <a:buNone/>
              <a:defRPr sz="1200"/>
            </a:lvl3pPr>
            <a:lvl4pPr marL="1371608" indent="0">
              <a:buNone/>
              <a:defRPr sz="1000"/>
            </a:lvl4pPr>
            <a:lvl5pPr marL="1828812" indent="0">
              <a:buNone/>
              <a:defRPr sz="1000"/>
            </a:lvl5pPr>
            <a:lvl6pPr marL="2286014" indent="0">
              <a:buNone/>
              <a:defRPr sz="1000"/>
            </a:lvl6pPr>
            <a:lvl7pPr marL="2743217" indent="0">
              <a:buNone/>
              <a:defRPr sz="1000"/>
            </a:lvl7pPr>
            <a:lvl8pPr marL="3200420" indent="0">
              <a:buNone/>
              <a:defRPr sz="1000"/>
            </a:lvl8pPr>
            <a:lvl9pPr marL="365762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34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47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8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66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36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3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3" y="1937815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4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5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8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8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90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20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38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6"/>
            <a:ext cx="2692400" cy="3017309"/>
          </a:xfrm>
        </p:spPr>
        <p:txBody>
          <a:bodyPr/>
          <a:lstStyle>
            <a:lvl1pPr>
              <a:defRPr sz="1868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6"/>
            <a:ext cx="2692400" cy="3017309"/>
          </a:xfrm>
        </p:spPr>
        <p:txBody>
          <a:bodyPr/>
          <a:lstStyle>
            <a:lvl1pPr>
              <a:defRPr sz="1868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41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5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6" indent="0">
              <a:buNone/>
              <a:defRPr sz="1333" b="1"/>
            </a:lvl2pPr>
            <a:lvl3pPr marL="609634" indent="0">
              <a:buNone/>
              <a:defRPr sz="1200" b="1"/>
            </a:lvl3pPr>
            <a:lvl4pPr marL="914452" indent="0">
              <a:buNone/>
              <a:defRPr sz="1067" b="1"/>
            </a:lvl4pPr>
            <a:lvl5pPr marL="1219268" indent="0">
              <a:buNone/>
              <a:defRPr sz="1067" b="1"/>
            </a:lvl5pPr>
            <a:lvl6pPr marL="1524086" indent="0">
              <a:buNone/>
              <a:defRPr sz="1067" b="1"/>
            </a:lvl6pPr>
            <a:lvl7pPr marL="1828902" indent="0">
              <a:buNone/>
              <a:defRPr sz="1067" b="1"/>
            </a:lvl7pPr>
            <a:lvl8pPr marL="2133720" indent="0">
              <a:buNone/>
              <a:defRPr sz="1067" b="1"/>
            </a:lvl8pPr>
            <a:lvl9pPr marL="2438538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5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8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6" indent="0">
              <a:buNone/>
              <a:defRPr sz="1333" b="1"/>
            </a:lvl2pPr>
            <a:lvl3pPr marL="609634" indent="0">
              <a:buNone/>
              <a:defRPr sz="1200" b="1"/>
            </a:lvl3pPr>
            <a:lvl4pPr marL="914452" indent="0">
              <a:buNone/>
              <a:defRPr sz="1067" b="1"/>
            </a:lvl4pPr>
            <a:lvl5pPr marL="1219268" indent="0">
              <a:buNone/>
              <a:defRPr sz="1067" b="1"/>
            </a:lvl5pPr>
            <a:lvl6pPr marL="1524086" indent="0">
              <a:buNone/>
              <a:defRPr sz="1067" b="1"/>
            </a:lvl6pPr>
            <a:lvl7pPr marL="1828902" indent="0">
              <a:buNone/>
              <a:defRPr sz="1067" b="1"/>
            </a:lvl7pPr>
            <a:lvl8pPr marL="2133720" indent="0">
              <a:buNone/>
              <a:defRPr sz="1067" b="1"/>
            </a:lvl8pPr>
            <a:lvl9pPr marL="2438538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8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857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29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0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  <a:lvl2pPr marL="45720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2" y="182033"/>
            <a:ext cx="2005543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70" y="182040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8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2" y="956740"/>
            <a:ext cx="2005543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6" indent="0">
              <a:buNone/>
              <a:defRPr sz="800"/>
            </a:lvl2pPr>
            <a:lvl3pPr marL="609634" indent="0">
              <a:buNone/>
              <a:defRPr sz="667"/>
            </a:lvl3pPr>
            <a:lvl4pPr marL="914452" indent="0">
              <a:buNone/>
              <a:defRPr sz="600"/>
            </a:lvl4pPr>
            <a:lvl5pPr marL="1219268" indent="0">
              <a:buNone/>
              <a:defRPr sz="600"/>
            </a:lvl5pPr>
            <a:lvl6pPr marL="1524086" indent="0">
              <a:buNone/>
              <a:defRPr sz="600"/>
            </a:lvl6pPr>
            <a:lvl7pPr marL="1828902" indent="0">
              <a:buNone/>
              <a:defRPr sz="600"/>
            </a:lvl7pPr>
            <a:lvl8pPr marL="2133720" indent="0">
              <a:buNone/>
              <a:defRPr sz="600"/>
            </a:lvl8pPr>
            <a:lvl9pPr marL="2438538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35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6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6" indent="0">
              <a:buNone/>
              <a:defRPr sz="1868"/>
            </a:lvl2pPr>
            <a:lvl3pPr marL="609634" indent="0">
              <a:buNone/>
              <a:defRPr sz="1600"/>
            </a:lvl3pPr>
            <a:lvl4pPr marL="914452" indent="0">
              <a:buNone/>
              <a:defRPr sz="1333"/>
            </a:lvl4pPr>
            <a:lvl5pPr marL="1219268" indent="0">
              <a:buNone/>
              <a:defRPr sz="1333"/>
            </a:lvl5pPr>
            <a:lvl6pPr marL="1524086" indent="0">
              <a:buNone/>
              <a:defRPr sz="1333"/>
            </a:lvl6pPr>
            <a:lvl7pPr marL="1828902" indent="0">
              <a:buNone/>
              <a:defRPr sz="1333"/>
            </a:lvl7pPr>
            <a:lvl8pPr marL="2133720" indent="0">
              <a:buNone/>
              <a:defRPr sz="1333"/>
            </a:lvl8pPr>
            <a:lvl9pPr marL="2438538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31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6" indent="0">
              <a:buNone/>
              <a:defRPr sz="800"/>
            </a:lvl2pPr>
            <a:lvl3pPr marL="609634" indent="0">
              <a:buNone/>
              <a:defRPr sz="667"/>
            </a:lvl3pPr>
            <a:lvl4pPr marL="914452" indent="0">
              <a:buNone/>
              <a:defRPr sz="600"/>
            </a:lvl4pPr>
            <a:lvl5pPr marL="1219268" indent="0">
              <a:buNone/>
              <a:defRPr sz="600"/>
            </a:lvl5pPr>
            <a:lvl6pPr marL="1524086" indent="0">
              <a:buNone/>
              <a:defRPr sz="600"/>
            </a:lvl6pPr>
            <a:lvl7pPr marL="1828902" indent="0">
              <a:buNone/>
              <a:defRPr sz="600"/>
            </a:lvl7pPr>
            <a:lvl8pPr marL="2133720" indent="0">
              <a:buNone/>
              <a:defRPr sz="600"/>
            </a:lvl8pPr>
            <a:lvl9pPr marL="2438538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023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24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8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8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4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3" y="1681165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ptos" panose="020B0004020202020204" pitchFamily="34" charset="0"/>
              </a:defRPr>
            </a:lvl1pPr>
            <a:lvl2pPr marL="457203" indent="0">
              <a:buNone/>
              <a:defRPr sz="2000" b="1"/>
            </a:lvl2pPr>
            <a:lvl3pPr marL="914405" indent="0">
              <a:buNone/>
              <a:defRPr sz="1800" b="1"/>
            </a:lvl3pPr>
            <a:lvl4pPr marL="1371608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4" indent="0">
              <a:buNone/>
              <a:defRPr sz="1600" b="1"/>
            </a:lvl6pPr>
            <a:lvl7pPr marL="2743217" indent="0">
              <a:buNone/>
              <a:defRPr sz="1600" b="1"/>
            </a:lvl7pPr>
            <a:lvl8pPr marL="3200420" indent="0">
              <a:buNone/>
              <a:defRPr sz="1600" b="1"/>
            </a:lvl8pPr>
            <a:lvl9pPr marL="365762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3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5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ptos" panose="020B0004020202020204" pitchFamily="34" charset="0"/>
              </a:defRPr>
            </a:lvl1pPr>
            <a:lvl2pPr marL="457203" indent="0">
              <a:buNone/>
              <a:defRPr sz="2000" b="1"/>
            </a:lvl2pPr>
            <a:lvl3pPr marL="914405" indent="0">
              <a:buNone/>
              <a:defRPr sz="1800" b="1"/>
            </a:lvl3pPr>
            <a:lvl4pPr marL="1371608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4" indent="0">
              <a:buNone/>
              <a:defRPr sz="1600" b="1"/>
            </a:lvl6pPr>
            <a:lvl7pPr marL="2743217" indent="0">
              <a:buNone/>
              <a:defRPr sz="1600" b="1"/>
            </a:lvl7pPr>
            <a:lvl8pPr marL="3200420" indent="0">
              <a:buNone/>
              <a:defRPr sz="1600" b="1"/>
            </a:lvl8pPr>
            <a:lvl9pPr marL="365762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ptos" panose="020B0004020202020204" pitchFamily="34" charset="0"/>
              </a:defRPr>
            </a:lvl1pPr>
            <a:lvl2pPr>
              <a:defRPr sz="2800">
                <a:latin typeface="Aptos" panose="020B0004020202020204" pitchFamily="34" charset="0"/>
              </a:defRPr>
            </a:lvl2pPr>
            <a:lvl3pPr>
              <a:defRPr sz="2400">
                <a:latin typeface="Aptos" panose="020B0004020202020204" pitchFamily="34" charset="0"/>
              </a:defRPr>
            </a:lvl3pPr>
            <a:lvl4pPr>
              <a:defRPr sz="2000">
                <a:latin typeface="Aptos" panose="020B0004020202020204" pitchFamily="34" charset="0"/>
              </a:defRPr>
            </a:lvl4pPr>
            <a:lvl5pPr>
              <a:defRPr sz="2000">
                <a:latin typeface="Aptos" panose="020B00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ptos" panose="020B0004020202020204" pitchFamily="34" charset="0"/>
              </a:defRPr>
            </a:lvl1pPr>
            <a:lvl2pPr marL="457203" indent="0">
              <a:buNone/>
              <a:defRPr sz="1400"/>
            </a:lvl2pPr>
            <a:lvl3pPr marL="914405" indent="0">
              <a:buNone/>
              <a:defRPr sz="1200"/>
            </a:lvl3pPr>
            <a:lvl4pPr marL="1371608" indent="0">
              <a:buNone/>
              <a:defRPr sz="1000"/>
            </a:lvl4pPr>
            <a:lvl5pPr marL="1828812" indent="0">
              <a:buNone/>
              <a:defRPr sz="1000"/>
            </a:lvl5pPr>
            <a:lvl6pPr marL="2286014" indent="0">
              <a:buNone/>
              <a:defRPr sz="1000"/>
            </a:lvl6pPr>
            <a:lvl7pPr marL="2743217" indent="0">
              <a:buNone/>
              <a:defRPr sz="1000"/>
            </a:lvl7pPr>
            <a:lvl8pPr marL="3200420" indent="0">
              <a:buNone/>
              <a:defRPr sz="1000"/>
            </a:lvl8pPr>
            <a:lvl9pPr marL="365762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ptos" panose="020B0004020202020204" pitchFamily="34" charset="0"/>
              </a:defRPr>
            </a:lvl1pPr>
            <a:lvl2pPr marL="457203" indent="0">
              <a:buNone/>
              <a:defRPr sz="2800"/>
            </a:lvl2pPr>
            <a:lvl3pPr marL="914405" indent="0">
              <a:buNone/>
              <a:defRPr sz="2400"/>
            </a:lvl3pPr>
            <a:lvl4pPr marL="1371608" indent="0">
              <a:buNone/>
              <a:defRPr sz="2000"/>
            </a:lvl4pPr>
            <a:lvl5pPr marL="1828812" indent="0">
              <a:buNone/>
              <a:defRPr sz="2000"/>
            </a:lvl5pPr>
            <a:lvl6pPr marL="2286014" indent="0">
              <a:buNone/>
              <a:defRPr sz="2000"/>
            </a:lvl6pPr>
            <a:lvl7pPr marL="2743217" indent="0">
              <a:buNone/>
              <a:defRPr sz="2000"/>
            </a:lvl7pPr>
            <a:lvl8pPr marL="3200420" indent="0">
              <a:buNone/>
              <a:defRPr sz="2000"/>
            </a:lvl8pPr>
            <a:lvl9pPr marL="3657623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2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ptos" panose="020B0004020202020204" pitchFamily="34" charset="0"/>
              </a:defRPr>
            </a:lvl1pPr>
            <a:lvl2pPr marL="457203" indent="0">
              <a:buNone/>
              <a:defRPr sz="1400"/>
            </a:lvl2pPr>
            <a:lvl3pPr marL="914405" indent="0">
              <a:buNone/>
              <a:defRPr sz="1200"/>
            </a:lvl3pPr>
            <a:lvl4pPr marL="1371608" indent="0">
              <a:buNone/>
              <a:defRPr sz="1000"/>
            </a:lvl4pPr>
            <a:lvl5pPr marL="1828812" indent="0">
              <a:buNone/>
              <a:defRPr sz="1000"/>
            </a:lvl5pPr>
            <a:lvl6pPr marL="2286014" indent="0">
              <a:buNone/>
              <a:defRPr sz="1000"/>
            </a:lvl6pPr>
            <a:lvl7pPr marL="2743217" indent="0">
              <a:buNone/>
              <a:defRPr sz="1000"/>
            </a:lvl7pPr>
            <a:lvl8pPr marL="3200420" indent="0">
              <a:buNone/>
              <a:defRPr sz="1000"/>
            </a:lvl8pPr>
            <a:lvl9pPr marL="365762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3000" r="-9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ptos" panose="020B0004020202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91440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2" indent="-228602" algn="l" defTabSz="91440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6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7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11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14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16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9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21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26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5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8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4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7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0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3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3000" r="-9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rial" panose="020B0604020202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2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 dt="0"/>
  <p:txStyles>
    <p:titleStyle>
      <a:lvl1pPr algn="l" defTabSz="91440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2" indent="-228602" algn="l" defTabSz="91440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6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7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11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14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16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9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21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26" indent="-228602" algn="l" defTabSz="91440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5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8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4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7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0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3" algn="l" defTabSz="9144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6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73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73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73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87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ctr" defTabSz="609634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28613" indent="-228613" algn="l" defTabSz="609634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495328" indent="-190511" algn="l" defTabSz="609634" rtl="0" eaLnBrk="1" latinLnBrk="0" hangingPunct="1">
        <a:spcBef>
          <a:spcPct val="20000"/>
        </a:spcBef>
        <a:buFont typeface="Arial" pitchFamily="34" charset="0"/>
        <a:buChar char="–"/>
        <a:defRPr sz="1868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762044" indent="-152410" algn="l" defTabSz="609634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1066860" indent="-152410" algn="l" defTabSz="609634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1371678" indent="-152410" algn="l" defTabSz="609634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1676494" indent="-152410" algn="l" defTabSz="609634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312" indent="-152410" algn="l" defTabSz="609634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30" indent="-152410" algn="l" defTabSz="609634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46" indent="-152410" algn="l" defTabSz="609634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6" algn="l" defTabSz="60963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4" algn="l" defTabSz="60963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52" algn="l" defTabSz="60963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8" algn="l" defTabSz="60963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86" algn="l" defTabSz="60963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902" algn="l" defTabSz="60963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20" algn="l" defTabSz="60963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38" algn="l" defTabSz="60963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em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w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wmf"/><Relationship Id="rId4" Type="http://schemas.openxmlformats.org/officeDocument/2006/relationships/oleObject" Target="../embeddings/oleObject3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bright="17000" contrast="15000"/>
                    </a14:imgEffect>
                  </a14:imgLayer>
                </a14:imgProps>
              </a:ext>
            </a:extLst>
          </a:blip>
          <a:srcRect/>
          <a:stretch>
            <a:fillRect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BAC23CE-89C4-CF99-AF4F-DF8726B9DEDD}"/>
              </a:ext>
            </a:extLst>
          </p:cNvPr>
          <p:cNvSpPr/>
          <p:nvPr/>
        </p:nvSpPr>
        <p:spPr>
          <a:xfrm>
            <a:off x="208282" y="300563"/>
            <a:ext cx="9591503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5CEAA1C-0E04-6405-F5FF-8E716F40F870}"/>
              </a:ext>
            </a:extLst>
          </p:cNvPr>
          <p:cNvSpPr txBox="1">
            <a:spLocks/>
          </p:cNvSpPr>
          <p:nvPr/>
        </p:nvSpPr>
        <p:spPr>
          <a:xfrm>
            <a:off x="416564" y="288860"/>
            <a:ext cx="8066049" cy="661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Aft>
                <a:spcPts val="2400"/>
              </a:spcAft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ea typeface="Roboto" panose="02000000000000000000" pitchFamily="2" charset="0"/>
                <a:cs typeface="Times New Roman" panose="02020603050405020304" pitchFamily="18" charset="0"/>
              </a:rPr>
              <a:t>Lecture 1 – Introduction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4E24902-37DA-CC9E-C2B4-7AE289F1E2B3}"/>
              </a:ext>
            </a:extLst>
          </p:cNvPr>
          <p:cNvSpPr txBox="1">
            <a:spLocks/>
          </p:cNvSpPr>
          <p:nvPr/>
        </p:nvSpPr>
        <p:spPr>
          <a:xfrm>
            <a:off x="415745" y="799886"/>
            <a:ext cx="8067025" cy="41507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NZ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COMPX310| Irfan Ahmad | AI | Data Science | Computer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C578-7C73-0D21-0364-94FEBC54DB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19" t="19023" r="6910" b="22917"/>
          <a:stretch/>
        </p:blipFill>
        <p:spPr>
          <a:xfrm>
            <a:off x="9799789" y="300561"/>
            <a:ext cx="2392217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F400A-BB6B-CB58-0931-6006A393F791}"/>
              </a:ext>
            </a:extLst>
          </p:cNvPr>
          <p:cNvSpPr/>
          <p:nvPr/>
        </p:nvSpPr>
        <p:spPr>
          <a:xfrm>
            <a:off x="0" y="300561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14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1207D-2B25-9A3F-6874-9620455A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A4B3F6-DD8B-F63C-D7F6-E4BE07E5C2D1}"/>
              </a:ext>
            </a:extLst>
          </p:cNvPr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E464730-140F-F489-4ABC-9F242FD8F8A2}"/>
                </a:ext>
              </a:extLst>
            </p:cNvPr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7B9FCA9-0245-2659-B125-4D6DC406D153}"/>
              </a:ext>
            </a:extLst>
          </p:cNvPr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EE52345-ADF5-7905-D8CF-5FF6C1634169}"/>
                </a:ext>
              </a:extLst>
            </p:cNvPr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23B05AD-7D52-25CE-229F-408C15C8221D}"/>
                </a:ext>
              </a:extLst>
            </p:cNvPr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defTabSz="609634">
                <a:lnSpc>
                  <a:spcPts val="3240"/>
                </a:lnSpc>
              </a:pPr>
              <a:r>
                <a:rPr lang="en-US" sz="3000" b="1" dirty="0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What is Machine Learning?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F9BEEAD-2899-DFD1-2D81-50AC7982AFFF}"/>
              </a:ext>
            </a:extLst>
          </p:cNvPr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89BFF8F-0EA3-AA80-0D71-7FAAF920A856}"/>
                </a:ext>
              </a:extLst>
            </p:cNvPr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E3DA3107-5963-EAC7-162F-0D91A0024570}"/>
              </a:ext>
            </a:extLst>
          </p:cNvPr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FF44B2-E3C5-D658-EBAD-01C840D26376}"/>
              </a:ext>
            </a:extLst>
          </p:cNvPr>
          <p:cNvSpPr/>
          <p:nvPr/>
        </p:nvSpPr>
        <p:spPr>
          <a:xfrm>
            <a:off x="5026295" y="2224153"/>
            <a:ext cx="1966276" cy="1432576"/>
          </a:xfrm>
          <a:prstGeom prst="rect">
            <a:avLst/>
          </a:prstGeom>
          <a:solidFill>
            <a:srgbClr val="FEC63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r>
              <a:rPr lang="en-US" sz="2400" b="1" kern="0" dirty="0">
                <a:solidFill>
                  <a:prstClr val="white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Traditional Learning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A0D574-E148-C8EB-8AB4-989FD693A2B8}"/>
              </a:ext>
            </a:extLst>
          </p:cNvPr>
          <p:cNvCxnSpPr>
            <a:cxnSpLocks/>
          </p:cNvCxnSpPr>
          <p:nvPr/>
        </p:nvCxnSpPr>
        <p:spPr>
          <a:xfrm>
            <a:off x="3631277" y="2503147"/>
            <a:ext cx="1366097" cy="0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17FD0E-D7E3-A4B0-33E3-449C08F981C4}"/>
              </a:ext>
            </a:extLst>
          </p:cNvPr>
          <p:cNvCxnSpPr>
            <a:cxnSpLocks/>
          </p:cNvCxnSpPr>
          <p:nvPr/>
        </p:nvCxnSpPr>
        <p:spPr>
          <a:xfrm>
            <a:off x="3631277" y="3321415"/>
            <a:ext cx="1366097" cy="0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65E23FF-9FDB-0EB6-E42E-19D55A17D85B}"/>
              </a:ext>
            </a:extLst>
          </p:cNvPr>
          <p:cNvCxnSpPr>
            <a:cxnSpLocks/>
          </p:cNvCxnSpPr>
          <p:nvPr/>
        </p:nvCxnSpPr>
        <p:spPr>
          <a:xfrm>
            <a:off x="6992577" y="2940440"/>
            <a:ext cx="1366097" cy="0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412971F-95B0-EC2E-F385-F5322D9244BD}"/>
              </a:ext>
            </a:extLst>
          </p:cNvPr>
          <p:cNvSpPr txBox="1"/>
          <p:nvPr/>
        </p:nvSpPr>
        <p:spPr>
          <a:xfrm>
            <a:off x="3889965" y="2952082"/>
            <a:ext cx="686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3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Calibri" panose="020F0502020204030204" pitchFamily="34" charset="0"/>
              </a:rPr>
              <a:t>Data</a:t>
            </a: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2680D3-ABA3-F789-669E-16213429EC57}"/>
              </a:ext>
            </a:extLst>
          </p:cNvPr>
          <p:cNvSpPr txBox="1"/>
          <p:nvPr/>
        </p:nvSpPr>
        <p:spPr>
          <a:xfrm>
            <a:off x="3889960" y="2145390"/>
            <a:ext cx="959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3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Calibri" panose="020F0502020204030204" pitchFamily="34" charset="0"/>
              </a:rPr>
              <a:t>Rules</a:t>
            </a: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858EEE9-5FD3-EE14-FA48-EA703F41E909}"/>
              </a:ext>
            </a:extLst>
          </p:cNvPr>
          <p:cNvSpPr txBox="1"/>
          <p:nvPr/>
        </p:nvSpPr>
        <p:spPr>
          <a:xfrm>
            <a:off x="7122289" y="2503146"/>
            <a:ext cx="1106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3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Calibri" panose="020F0502020204030204" pitchFamily="34" charset="0"/>
              </a:rPr>
              <a:t>Answers</a:t>
            </a: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4E3B81-D034-E860-1991-1F0CAC3A2BCB}"/>
              </a:ext>
            </a:extLst>
          </p:cNvPr>
          <p:cNvSpPr/>
          <p:nvPr/>
        </p:nvSpPr>
        <p:spPr>
          <a:xfrm>
            <a:off x="5026295" y="4905375"/>
            <a:ext cx="1966276" cy="1432576"/>
          </a:xfrm>
          <a:prstGeom prst="rect">
            <a:avLst/>
          </a:prstGeom>
          <a:solidFill>
            <a:srgbClr val="FF5969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r>
              <a:rPr lang="en-US" sz="2400" b="1" kern="0" dirty="0">
                <a:solidFill>
                  <a:prstClr val="white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Machine Learning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02BAD3-E5FD-0C84-58C8-5C215D8B8062}"/>
              </a:ext>
            </a:extLst>
          </p:cNvPr>
          <p:cNvCxnSpPr>
            <a:cxnSpLocks/>
          </p:cNvCxnSpPr>
          <p:nvPr/>
        </p:nvCxnSpPr>
        <p:spPr>
          <a:xfrm>
            <a:off x="3631277" y="5184367"/>
            <a:ext cx="1366097" cy="0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4041CE-FF0E-7C26-7E2E-BC4A54BF9A92}"/>
              </a:ext>
            </a:extLst>
          </p:cNvPr>
          <p:cNvCxnSpPr>
            <a:cxnSpLocks/>
          </p:cNvCxnSpPr>
          <p:nvPr/>
        </p:nvCxnSpPr>
        <p:spPr>
          <a:xfrm>
            <a:off x="3631277" y="6002635"/>
            <a:ext cx="1366097" cy="0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B24AD4-208C-2864-53EF-D1CF28DF7E44}"/>
              </a:ext>
            </a:extLst>
          </p:cNvPr>
          <p:cNvCxnSpPr>
            <a:cxnSpLocks/>
          </p:cNvCxnSpPr>
          <p:nvPr/>
        </p:nvCxnSpPr>
        <p:spPr>
          <a:xfrm>
            <a:off x="6992577" y="5621661"/>
            <a:ext cx="1366097" cy="0"/>
          </a:xfrm>
          <a:prstGeom prst="straightConnector1">
            <a:avLst/>
          </a:prstGeom>
          <a:noFill/>
          <a:ln w="3810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0252EC8-D4E4-2742-3EFC-47EC7952A9C2}"/>
              </a:ext>
            </a:extLst>
          </p:cNvPr>
          <p:cNvSpPr txBox="1"/>
          <p:nvPr/>
        </p:nvSpPr>
        <p:spPr>
          <a:xfrm>
            <a:off x="3889965" y="5633303"/>
            <a:ext cx="686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3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Calibri" panose="020F0502020204030204" pitchFamily="34" charset="0"/>
              </a:rPr>
              <a:t>Data</a:t>
            </a: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0AEA62-F36D-0FBF-E242-895E58B73FF3}"/>
              </a:ext>
            </a:extLst>
          </p:cNvPr>
          <p:cNvSpPr txBox="1"/>
          <p:nvPr/>
        </p:nvSpPr>
        <p:spPr>
          <a:xfrm>
            <a:off x="3751701" y="4826610"/>
            <a:ext cx="1097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3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Calibri" panose="020F0502020204030204" pitchFamily="34" charset="0"/>
              </a:rPr>
              <a:t>Answers</a:t>
            </a: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1F8906-7BB7-AEA5-3A2A-A94354C9657E}"/>
              </a:ext>
            </a:extLst>
          </p:cNvPr>
          <p:cNvSpPr txBox="1"/>
          <p:nvPr/>
        </p:nvSpPr>
        <p:spPr>
          <a:xfrm>
            <a:off x="7122289" y="5184367"/>
            <a:ext cx="1106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3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Roboto Bold" panose="02000000000000000000" pitchFamily="2" charset="0"/>
                <a:ea typeface="Roboto Bold" panose="02000000000000000000" pitchFamily="2" charset="0"/>
                <a:cs typeface="Calibri" panose="020F0502020204030204" pitchFamily="34" charset="0"/>
              </a:rPr>
              <a:t>Rules</a:t>
            </a: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6A745B9-1A8E-4CD6-BEA2-1F945F0DA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6" t="4469" r="4362" b="9913"/>
          <a:stretch/>
        </p:blipFill>
        <p:spPr>
          <a:xfrm>
            <a:off x="2637378" y="2905472"/>
            <a:ext cx="748829" cy="7819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6DC8104-7FE7-3088-8AB2-BF1CCA3CBF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23103" t="7793" r="11987" b="62355"/>
          <a:stretch>
            <a:fillRect/>
          </a:stretch>
        </p:blipFill>
        <p:spPr>
          <a:xfrm>
            <a:off x="2476508" y="1478381"/>
            <a:ext cx="719093" cy="57435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D5A66DB-EB2A-56D3-56E6-43ED7F8532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23103" t="38317" r="11987" b="26985"/>
          <a:stretch>
            <a:fillRect/>
          </a:stretch>
        </p:blipFill>
        <p:spPr>
          <a:xfrm>
            <a:off x="2144996" y="2023898"/>
            <a:ext cx="719093" cy="66760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B120628-EC1D-0C32-7CA0-0B0F4D0C3D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23103" t="69159" r="11987" b="-1"/>
          <a:stretch>
            <a:fillRect/>
          </a:stretch>
        </p:blipFill>
        <p:spPr>
          <a:xfrm>
            <a:off x="2888136" y="2098089"/>
            <a:ext cx="719093" cy="59340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922CA18-BA56-E5AB-2A76-445B774AB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6" t="4469" r="4362" b="9913"/>
          <a:stretch/>
        </p:blipFill>
        <p:spPr>
          <a:xfrm>
            <a:off x="2701866" y="5553705"/>
            <a:ext cx="748829" cy="781905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74768A3-9F4C-B110-44C1-E9A07F150BAC}"/>
              </a:ext>
            </a:extLst>
          </p:cNvPr>
          <p:cNvSpPr/>
          <p:nvPr/>
        </p:nvSpPr>
        <p:spPr>
          <a:xfrm>
            <a:off x="2668318" y="4999702"/>
            <a:ext cx="857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</a:t>
            </a:r>
            <a:endParaRPr lang="th-TH" dirty="0">
              <a:solidFill>
                <a:prstClr val="black"/>
              </a:solidFill>
              <a:latin typeface="Aptos" panose="020B0004020202020204" pitchFamily="34" charset="0"/>
              <a:cs typeface="Cordia New" panose="020B0304020202020204" pitchFamily="34" charset="-34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4ECEA36-CBCC-D447-6EFF-3FA26951B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23103" t="7793" r="11987" b="62355"/>
          <a:stretch>
            <a:fillRect/>
          </a:stretch>
        </p:blipFill>
        <p:spPr>
          <a:xfrm>
            <a:off x="8822008" y="4826611"/>
            <a:ext cx="719093" cy="57435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EA64F23-9A34-9840-56D9-5F01690A26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23103" t="38317" r="11987" b="26985"/>
          <a:stretch>
            <a:fillRect/>
          </a:stretch>
        </p:blipFill>
        <p:spPr>
          <a:xfrm>
            <a:off x="8490495" y="5372127"/>
            <a:ext cx="719093" cy="66760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8864CFB-F183-F908-FB85-E8BE282A16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23103" t="69159" r="11987" b="-1"/>
          <a:stretch>
            <a:fillRect/>
          </a:stretch>
        </p:blipFill>
        <p:spPr>
          <a:xfrm>
            <a:off x="9233635" y="5446320"/>
            <a:ext cx="719093" cy="593408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3FA91703-9693-50E1-C567-EE2414F15A89}"/>
              </a:ext>
            </a:extLst>
          </p:cNvPr>
          <p:cNvSpPr/>
          <p:nvPr/>
        </p:nvSpPr>
        <p:spPr>
          <a:xfrm>
            <a:off x="8487650" y="2755774"/>
            <a:ext cx="857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 </a:t>
            </a:r>
            <a:endParaRPr lang="th-TH" dirty="0">
              <a:solidFill>
                <a:prstClr val="black"/>
              </a:solidFill>
              <a:latin typeface="Aptos" panose="020B0004020202020204" pitchFamily="34" charset="0"/>
              <a:cs typeface="Cordia New" panose="020B0304020202020204" pitchFamily="34" charset="-34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F73477-025B-BCF6-0C6C-3C30E1D0DE38}"/>
              </a:ext>
            </a:extLst>
          </p:cNvPr>
          <p:cNvSpPr txBox="1"/>
          <p:nvPr/>
        </p:nvSpPr>
        <p:spPr>
          <a:xfrm>
            <a:off x="6" y="1088374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59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Vs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357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9" grpId="0"/>
      <p:bldP spid="70" grpId="0"/>
      <p:bldP spid="71" grpId="0"/>
      <p:bldP spid="78" grpId="0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3C33C-E9C9-52BC-377F-E8394E442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97AD285-2F48-0F50-363E-D0E02480193F}"/>
              </a:ext>
            </a:extLst>
          </p:cNvPr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7DFC79D-7769-442B-D1FF-720978587515}"/>
                </a:ext>
              </a:extLst>
            </p:cNvPr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30F6A851-E93A-E036-24EA-5C50E9A6FF69}"/>
              </a:ext>
            </a:extLst>
          </p:cNvPr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655FF8F-F55E-C37C-0E29-88F2C2D379EA}"/>
                </a:ext>
              </a:extLst>
            </p:cNvPr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FBA2AAF-DEBC-74E0-3CA8-3779DFF42FC0}"/>
                </a:ext>
              </a:extLst>
            </p:cNvPr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 dirty="0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Machine Learning - Definitions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E23B66B-8F39-686F-7233-E732F71CFA50}"/>
              </a:ext>
            </a:extLst>
          </p:cNvPr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207D8F7-0D12-7E7D-98BF-8E0B24B2DCAF}"/>
                </a:ext>
              </a:extLst>
            </p:cNvPr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0B25AE0D-0C2E-CE68-542A-B0B7A40A3D7A}"/>
              </a:ext>
            </a:extLst>
          </p:cNvPr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63EFD24-AA32-E46A-2389-14784DCBB316}"/>
              </a:ext>
            </a:extLst>
          </p:cNvPr>
          <p:cNvSpPr/>
          <p:nvPr/>
        </p:nvSpPr>
        <p:spPr>
          <a:xfrm>
            <a:off x="8493778" y="4596223"/>
            <a:ext cx="1001345" cy="1330691"/>
          </a:xfrm>
          <a:custGeom>
            <a:avLst/>
            <a:gdLst/>
            <a:ahLst/>
            <a:cxnLst/>
            <a:rect l="l" t="t" r="r" b="b"/>
            <a:pathLst>
              <a:path w="1502017" h="1996036">
                <a:moveTo>
                  <a:pt x="0" y="0"/>
                </a:moveTo>
                <a:lnTo>
                  <a:pt x="1502018" y="0"/>
                </a:lnTo>
                <a:lnTo>
                  <a:pt x="1502018" y="1996037"/>
                </a:lnTo>
                <a:lnTo>
                  <a:pt x="0" y="199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989671D-2C7C-C8E3-9BE1-129F1CE4ABDF}"/>
              </a:ext>
            </a:extLst>
          </p:cNvPr>
          <p:cNvSpPr/>
          <p:nvPr/>
        </p:nvSpPr>
        <p:spPr>
          <a:xfrm>
            <a:off x="9660838" y="4596223"/>
            <a:ext cx="1708081" cy="1330691"/>
          </a:xfrm>
          <a:custGeom>
            <a:avLst/>
            <a:gdLst/>
            <a:ahLst/>
            <a:cxnLst/>
            <a:rect l="l" t="t" r="r" b="b"/>
            <a:pathLst>
              <a:path w="2562121" h="1996036">
                <a:moveTo>
                  <a:pt x="0" y="0"/>
                </a:moveTo>
                <a:lnTo>
                  <a:pt x="2562121" y="0"/>
                </a:lnTo>
                <a:lnTo>
                  <a:pt x="2562121" y="1996037"/>
                </a:lnTo>
                <a:lnTo>
                  <a:pt x="0" y="1996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1808431-65EA-38A4-C949-E5A716C34398}"/>
              </a:ext>
            </a:extLst>
          </p:cNvPr>
          <p:cNvSpPr/>
          <p:nvPr/>
        </p:nvSpPr>
        <p:spPr>
          <a:xfrm>
            <a:off x="7520998" y="2364616"/>
            <a:ext cx="1132284" cy="1537907"/>
          </a:xfrm>
          <a:custGeom>
            <a:avLst/>
            <a:gdLst/>
            <a:ahLst/>
            <a:cxnLst/>
            <a:rect l="l" t="t" r="r" b="b"/>
            <a:pathLst>
              <a:path w="1698426" h="2306860">
                <a:moveTo>
                  <a:pt x="0" y="0"/>
                </a:moveTo>
                <a:lnTo>
                  <a:pt x="1698426" y="0"/>
                </a:lnTo>
                <a:lnTo>
                  <a:pt x="1698426" y="2306860"/>
                </a:lnTo>
                <a:lnTo>
                  <a:pt x="0" y="2306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DB76BCA-35FA-6ACA-34D0-35F71B4D6E04}"/>
              </a:ext>
            </a:extLst>
          </p:cNvPr>
          <p:cNvSpPr/>
          <p:nvPr/>
        </p:nvSpPr>
        <p:spPr>
          <a:xfrm>
            <a:off x="9660831" y="1083203"/>
            <a:ext cx="1764116" cy="1371600"/>
          </a:xfrm>
          <a:custGeom>
            <a:avLst/>
            <a:gdLst/>
            <a:ahLst/>
            <a:cxnLst/>
            <a:rect l="l" t="t" r="r" b="b"/>
            <a:pathLst>
              <a:path w="2646174" h="2057400">
                <a:moveTo>
                  <a:pt x="0" y="0"/>
                </a:moveTo>
                <a:lnTo>
                  <a:pt x="2646173" y="0"/>
                </a:lnTo>
                <a:lnTo>
                  <a:pt x="264617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7C15864-3D3F-AF18-CC38-875D6BC95889}"/>
              </a:ext>
            </a:extLst>
          </p:cNvPr>
          <p:cNvSpPr txBox="1"/>
          <p:nvPr/>
        </p:nvSpPr>
        <p:spPr>
          <a:xfrm>
            <a:off x="587605" y="2793206"/>
            <a:ext cx="6559259" cy="72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460" lvl="1" indent="-259730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Learns without explicit programming (Arthur Samuel, 1959).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D31A587-4EB7-12F9-718F-40FA8E56FE9C}"/>
              </a:ext>
            </a:extLst>
          </p:cNvPr>
          <p:cNvSpPr txBox="1"/>
          <p:nvPr/>
        </p:nvSpPr>
        <p:spPr>
          <a:xfrm>
            <a:off x="587610" y="1228012"/>
            <a:ext cx="8918257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460" lvl="1" indent="-259730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Science of programming computers to learn from data.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2F35DD3-B964-D1D5-46F2-00AD75D1F973}"/>
              </a:ext>
            </a:extLst>
          </p:cNvPr>
          <p:cNvSpPr txBox="1"/>
          <p:nvPr/>
        </p:nvSpPr>
        <p:spPr>
          <a:xfrm>
            <a:off x="587609" y="4564559"/>
            <a:ext cx="7273929" cy="108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460" lvl="1" indent="-259730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A program learns task T, improves performance P on T, through experience E (Tom Mitchell, 1997).</a:t>
            </a:r>
          </a:p>
        </p:txBody>
      </p:sp>
    </p:spTree>
    <p:extLst>
      <p:ext uri="{BB962C8B-B14F-4D97-AF65-F5344CB8AC3E}">
        <p14:creationId xmlns:p14="http://schemas.microsoft.com/office/powerpoint/2010/main" val="366568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ML Example — Spam Filtering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132364" y="2567113"/>
            <a:ext cx="1044384" cy="1044384"/>
          </a:xfrm>
          <a:custGeom>
            <a:avLst/>
            <a:gdLst/>
            <a:ahLst/>
            <a:cxnLst/>
            <a:rect l="l" t="t" r="r" b="b"/>
            <a:pathLst>
              <a:path w="1566576" h="1566576">
                <a:moveTo>
                  <a:pt x="0" y="0"/>
                </a:moveTo>
                <a:lnTo>
                  <a:pt x="1566575" y="0"/>
                </a:lnTo>
                <a:lnTo>
                  <a:pt x="1566575" y="1566575"/>
                </a:lnTo>
                <a:lnTo>
                  <a:pt x="0" y="1566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873335" y="3713098"/>
            <a:ext cx="1014667" cy="966471"/>
          </a:xfrm>
          <a:custGeom>
            <a:avLst/>
            <a:gdLst/>
            <a:ahLst/>
            <a:cxnLst/>
            <a:rect l="l" t="t" r="r" b="b"/>
            <a:pathLst>
              <a:path w="1522000" h="1449705">
                <a:moveTo>
                  <a:pt x="0" y="0"/>
                </a:moveTo>
                <a:lnTo>
                  <a:pt x="1522000" y="0"/>
                </a:lnTo>
                <a:lnTo>
                  <a:pt x="1522000" y="1449705"/>
                </a:lnTo>
                <a:lnTo>
                  <a:pt x="0" y="1449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7775752" y="4966208"/>
            <a:ext cx="1231397" cy="1231397"/>
          </a:xfrm>
          <a:custGeom>
            <a:avLst/>
            <a:gdLst/>
            <a:ahLst/>
            <a:cxnLst/>
            <a:rect l="l" t="t" r="r" b="b"/>
            <a:pathLst>
              <a:path w="1847096" h="1847096">
                <a:moveTo>
                  <a:pt x="0" y="0"/>
                </a:moveTo>
                <a:lnTo>
                  <a:pt x="1847096" y="0"/>
                </a:lnTo>
                <a:lnTo>
                  <a:pt x="1847096" y="1847096"/>
                </a:lnTo>
                <a:lnTo>
                  <a:pt x="0" y="18470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7310" y="2826006"/>
            <a:ext cx="7265057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460" lvl="1" indent="-259730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ptos" panose="020B0004020202020204" pitchFamily="34" charset="0"/>
                <a:ea typeface="Aptos Bold"/>
                <a:cs typeface="Aptos Bold"/>
                <a:sym typeface="Aptos Bold"/>
              </a:rPr>
              <a:t>Task (T):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Classify emails as spam or not.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607" y="1228010"/>
            <a:ext cx="11232920" cy="72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206" lvl="1" indent="-259603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Give spam (flagged by users) and regular emails as a training set to computer, where each email is a training example.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8435" y="4033776"/>
            <a:ext cx="8826963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460" lvl="1" indent="-259730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ptos" panose="020B0004020202020204" pitchFamily="34" charset="0"/>
                <a:ea typeface="Aptos Bold"/>
                <a:cs typeface="Aptos Bold"/>
                <a:sym typeface="Aptos Bold"/>
              </a:rPr>
              <a:t>Experience (E):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Labeled emails used as training data.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7307" y="5241544"/>
            <a:ext cx="6578516" cy="72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460" lvl="1" indent="-259730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b="1" dirty="0">
                <a:solidFill>
                  <a:srgbClr val="006FB1"/>
                </a:solidFill>
                <a:latin typeface="Aptos" panose="020B0004020202020204" pitchFamily="34" charset="0"/>
                <a:ea typeface="Aptos Bold"/>
                <a:cs typeface="Aptos Bold"/>
                <a:sym typeface="Aptos Bold"/>
              </a:rPr>
              <a:t>Performance (P):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Accuracy of correct spam predictions.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7607" y="2121349"/>
            <a:ext cx="11386787" cy="368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9206" lvl="1" indent="-259603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b="1" dirty="0">
                <a:solidFill>
                  <a:srgbClr val="FF5757"/>
                </a:solidFill>
                <a:latin typeface="Aptos" panose="020B0004020202020204" pitchFamily="34" charset="0"/>
                <a:ea typeface="Aptos Bold"/>
                <a:cs typeface="Aptos Bold"/>
                <a:sym typeface="Aptos Bold"/>
              </a:rPr>
              <a:t>Here: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Building a Spam Classifier Manually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012618" y="1864278"/>
            <a:ext cx="7724071" cy="4595823"/>
          </a:xfrm>
          <a:custGeom>
            <a:avLst/>
            <a:gdLst/>
            <a:ahLst/>
            <a:cxnLst/>
            <a:rect l="l" t="t" r="r" b="b"/>
            <a:pathLst>
              <a:path w="11586106" h="6893733">
                <a:moveTo>
                  <a:pt x="0" y="0"/>
                </a:moveTo>
                <a:lnTo>
                  <a:pt x="11586106" y="0"/>
                </a:lnTo>
                <a:lnTo>
                  <a:pt x="11586106" y="6893733"/>
                </a:lnTo>
                <a:lnTo>
                  <a:pt x="0" y="6893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7607" y="1228014"/>
            <a:ext cx="11232920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206" lvl="1" indent="-259603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Three steps to build spam classifier using </a:t>
            </a:r>
            <a:r>
              <a:rPr lang="en-US" sz="2800" b="1" dirty="0">
                <a:solidFill>
                  <a:srgbClr val="FF5050"/>
                </a:solidFill>
                <a:latin typeface="Aptos Bold"/>
                <a:ea typeface="Aptos Bold"/>
                <a:cs typeface="Aptos Bold"/>
                <a:sym typeface="Aptos Bold"/>
              </a:rPr>
              <a:t>traditional approach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Building a Spam Classifier Manually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533882" y="2679411"/>
            <a:ext cx="6435093" cy="3828880"/>
          </a:xfrm>
          <a:custGeom>
            <a:avLst/>
            <a:gdLst/>
            <a:ahLst/>
            <a:cxnLst/>
            <a:rect l="l" t="t" r="r" b="b"/>
            <a:pathLst>
              <a:path w="9652639" h="5743320">
                <a:moveTo>
                  <a:pt x="0" y="0"/>
                </a:moveTo>
                <a:lnTo>
                  <a:pt x="9652639" y="0"/>
                </a:lnTo>
                <a:lnTo>
                  <a:pt x="9652639" y="5743320"/>
                </a:lnTo>
                <a:lnTo>
                  <a:pt x="0" y="574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533876" y="3703661"/>
            <a:ext cx="2057400" cy="20574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5757"/>
              </a:solidFill>
              <a:prstDash val="solid"/>
              <a:miter/>
            </a:ln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4">
                <a:lnSpc>
                  <a:spcPts val="1773"/>
                </a:lnSpc>
                <a:spcBef>
                  <a:spcPct val="0"/>
                </a:spcBef>
              </a:pPr>
              <a:endParaRPr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B5157139-8CA3-500D-3046-BB192262AB8E}"/>
              </a:ext>
            </a:extLst>
          </p:cNvPr>
          <p:cNvSpPr txBox="1"/>
          <p:nvPr/>
        </p:nvSpPr>
        <p:spPr>
          <a:xfrm>
            <a:off x="587607" y="1142094"/>
            <a:ext cx="9788175" cy="70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725" lvl="1" indent="-247362" algn="just" defTabSz="609634">
              <a:lnSpc>
                <a:spcPts val="2667"/>
              </a:lnSpc>
              <a:buFont typeface="Arial"/>
              <a:buChar char="•"/>
            </a:pPr>
            <a:r>
              <a:rPr lang="en-US" sz="2667" b="1" dirty="0">
                <a:solidFill>
                  <a:srgbClr val="FF3131"/>
                </a:solidFill>
                <a:latin typeface="Aptos Bold"/>
                <a:ea typeface="Aptos Bold"/>
                <a:cs typeface="Aptos Bold"/>
                <a:sym typeface="Aptos Bold"/>
              </a:rPr>
              <a:t>Step 1: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Examine typical spam words, phrases, and email patterns (“such as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4U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”,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credit card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”,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free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”, and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amazing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1AC04-1A80-C915-CDCD-A677CBD1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3A4B822-3546-5486-122B-58C40DED469F}"/>
              </a:ext>
            </a:extLst>
          </p:cNvPr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99951A-62FD-E49D-5CEC-B0DEDD06ABBB}"/>
                </a:ext>
              </a:extLst>
            </p:cNvPr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F54BAEE2-9CAC-CDAD-D1EE-E9E22114B124}"/>
              </a:ext>
            </a:extLst>
          </p:cNvPr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7974B55-5328-1068-3346-0BBE487793AD}"/>
                </a:ext>
              </a:extLst>
            </p:cNvPr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DEF6B9E-0022-8BEC-61AD-6F1299844EA4}"/>
                </a:ext>
              </a:extLst>
            </p:cNvPr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Building a Spam Classifier Manually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7416F97-17F8-C380-4FC6-3DE6742EEF6D}"/>
              </a:ext>
            </a:extLst>
          </p:cNvPr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7C168B0-4D9D-67BA-8266-30955CB11C70}"/>
                </a:ext>
              </a:extLst>
            </p:cNvPr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52C2C3CC-FBEF-6AD0-0DB6-002506DE0FC7}"/>
              </a:ext>
            </a:extLst>
          </p:cNvPr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E8DDF61-A6F8-A946-34A4-8E68D0A2CA62}"/>
              </a:ext>
            </a:extLst>
          </p:cNvPr>
          <p:cNvSpPr/>
          <p:nvPr/>
        </p:nvSpPr>
        <p:spPr>
          <a:xfrm>
            <a:off x="5533882" y="2679411"/>
            <a:ext cx="6435093" cy="3828880"/>
          </a:xfrm>
          <a:custGeom>
            <a:avLst/>
            <a:gdLst/>
            <a:ahLst/>
            <a:cxnLst/>
            <a:rect l="l" t="t" r="r" b="b"/>
            <a:pathLst>
              <a:path w="9652639" h="5743320">
                <a:moveTo>
                  <a:pt x="0" y="0"/>
                </a:moveTo>
                <a:lnTo>
                  <a:pt x="9652639" y="0"/>
                </a:lnTo>
                <a:lnTo>
                  <a:pt x="9652639" y="5743320"/>
                </a:lnTo>
                <a:lnTo>
                  <a:pt x="0" y="574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8A57717-7D28-B902-5BB5-D9BB75D2524B}"/>
              </a:ext>
            </a:extLst>
          </p:cNvPr>
          <p:cNvGrpSpPr/>
          <p:nvPr/>
        </p:nvGrpSpPr>
        <p:grpSpPr>
          <a:xfrm>
            <a:off x="7708392" y="3703661"/>
            <a:ext cx="2596896" cy="2057400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A146FD6-41FF-B8D3-B6F6-0EC46CC1BB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5757"/>
              </a:solidFill>
              <a:prstDash val="solid"/>
              <a:miter/>
            </a:ln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A2280C0-BC0F-DD71-183E-82D48115B1D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4">
                <a:lnSpc>
                  <a:spcPts val="1773"/>
                </a:lnSpc>
                <a:spcBef>
                  <a:spcPct val="0"/>
                </a:spcBef>
              </a:pPr>
              <a:endParaRPr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9" name="TextBox 13">
            <a:extLst>
              <a:ext uri="{FF2B5EF4-FFF2-40B4-BE49-F238E27FC236}">
                <a16:creationId xmlns:a16="http://schemas.microsoft.com/office/drawing/2014/main" id="{5CDC0661-7B55-805F-C54E-C975469F6068}"/>
              </a:ext>
            </a:extLst>
          </p:cNvPr>
          <p:cNvSpPr txBox="1"/>
          <p:nvPr/>
        </p:nvSpPr>
        <p:spPr>
          <a:xfrm>
            <a:off x="591643" y="2218084"/>
            <a:ext cx="9208143" cy="700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725" lvl="1" indent="-247362" algn="just" defTabSz="609634">
              <a:lnSpc>
                <a:spcPts val="2667"/>
              </a:lnSpc>
              <a:buFont typeface="Arial"/>
              <a:buChar char="•"/>
            </a:pPr>
            <a:r>
              <a:rPr lang="en-US" sz="2667" b="1" dirty="0">
                <a:solidFill>
                  <a:srgbClr val="6600FF"/>
                </a:solidFill>
                <a:latin typeface="Aptos Bold"/>
                <a:ea typeface="Aptos Bold"/>
                <a:cs typeface="Aptos Bold"/>
                <a:sym typeface="Aptos Bold"/>
              </a:rPr>
              <a:t>Step 2:</a:t>
            </a:r>
            <a:r>
              <a:rPr lang="en-US" sz="2667" dirty="0">
                <a:solidFill>
                  <a:srgbClr val="6600FF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Write detection code to find suspicious email patterns.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E013FFBD-0D0A-0EEF-B1AC-B46B423FD665}"/>
              </a:ext>
            </a:extLst>
          </p:cNvPr>
          <p:cNvSpPr txBox="1"/>
          <p:nvPr/>
        </p:nvSpPr>
        <p:spPr>
          <a:xfrm>
            <a:off x="587607" y="1142094"/>
            <a:ext cx="9788175" cy="70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725" lvl="1" indent="-247362" algn="just" defTabSz="609634">
              <a:lnSpc>
                <a:spcPts val="2667"/>
              </a:lnSpc>
              <a:buFont typeface="Arial"/>
              <a:buChar char="•"/>
            </a:pPr>
            <a:r>
              <a:rPr lang="en-US" sz="2667" b="1" dirty="0">
                <a:solidFill>
                  <a:srgbClr val="FF3131"/>
                </a:solidFill>
                <a:latin typeface="Aptos Bold"/>
                <a:ea typeface="Aptos Bold"/>
                <a:cs typeface="Aptos Bold"/>
                <a:sym typeface="Aptos Bold"/>
              </a:rPr>
              <a:t>Step 1: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Examine typical spam words, phrases, and email patterns (“such as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4U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”,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credit card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”,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free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”, and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amazing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91961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39EC9-2F14-D484-79F8-1F6FCB346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14F117C-CF73-7466-ECC2-00DC963319DD}"/>
              </a:ext>
            </a:extLst>
          </p:cNvPr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991AD88-A700-843B-1533-A8D62A5DDFD3}"/>
                </a:ext>
              </a:extLst>
            </p:cNvPr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E05F219-C166-6877-9103-FECF5EB80EED}"/>
              </a:ext>
            </a:extLst>
          </p:cNvPr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996F362-AE25-D560-A240-EECBF0F752C3}"/>
                </a:ext>
              </a:extLst>
            </p:cNvPr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2193976-4B7C-D457-FA93-83756F38C80F}"/>
                </a:ext>
              </a:extLst>
            </p:cNvPr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Building a Spam Classifier Manually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E68813F-067E-D632-2D46-D11499B8A5AF}"/>
              </a:ext>
            </a:extLst>
          </p:cNvPr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2BEB95A-C8BC-915F-5A68-ED460007D551}"/>
                </a:ext>
              </a:extLst>
            </p:cNvPr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AEC878BD-B283-CB30-92CA-87A2CA855D52}"/>
              </a:ext>
            </a:extLst>
          </p:cNvPr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C33EEBF-2088-1A4A-A47C-4FD5CC51CDC0}"/>
              </a:ext>
            </a:extLst>
          </p:cNvPr>
          <p:cNvSpPr/>
          <p:nvPr/>
        </p:nvSpPr>
        <p:spPr>
          <a:xfrm>
            <a:off x="5533882" y="2679411"/>
            <a:ext cx="6435093" cy="3828880"/>
          </a:xfrm>
          <a:custGeom>
            <a:avLst/>
            <a:gdLst/>
            <a:ahLst/>
            <a:cxnLst/>
            <a:rect l="l" t="t" r="r" b="b"/>
            <a:pathLst>
              <a:path w="9652639" h="5743320">
                <a:moveTo>
                  <a:pt x="0" y="0"/>
                </a:moveTo>
                <a:lnTo>
                  <a:pt x="9652639" y="0"/>
                </a:lnTo>
                <a:lnTo>
                  <a:pt x="9652639" y="5743320"/>
                </a:lnTo>
                <a:lnTo>
                  <a:pt x="0" y="574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EBE9396-4248-F7D9-64CA-0321087839E8}"/>
              </a:ext>
            </a:extLst>
          </p:cNvPr>
          <p:cNvGrpSpPr/>
          <p:nvPr/>
        </p:nvGrpSpPr>
        <p:grpSpPr>
          <a:xfrm>
            <a:off x="5413248" y="3797985"/>
            <a:ext cx="4962534" cy="1917921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DD591D5-43EE-75DE-37B5-91B75B98B5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5757"/>
              </a:solidFill>
              <a:prstDash val="solid"/>
              <a:miter/>
            </a:ln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94C5B51D-1F4F-4265-6BDF-F3DCF148159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4">
                <a:lnSpc>
                  <a:spcPts val="1773"/>
                </a:lnSpc>
                <a:spcBef>
                  <a:spcPct val="0"/>
                </a:spcBef>
              </a:pPr>
              <a:endParaRPr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026C8CC3-4AD2-59E1-F65C-1F7ACC17F75D}"/>
              </a:ext>
            </a:extLst>
          </p:cNvPr>
          <p:cNvSpPr txBox="1"/>
          <p:nvPr/>
        </p:nvSpPr>
        <p:spPr>
          <a:xfrm>
            <a:off x="587607" y="1142094"/>
            <a:ext cx="9788175" cy="70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725" lvl="1" indent="-247362" algn="just" defTabSz="609634">
              <a:lnSpc>
                <a:spcPts val="2667"/>
              </a:lnSpc>
              <a:buFont typeface="Arial"/>
              <a:buChar char="•"/>
            </a:pPr>
            <a:r>
              <a:rPr lang="en-US" sz="2667" b="1" dirty="0">
                <a:solidFill>
                  <a:srgbClr val="FF3131"/>
                </a:solidFill>
                <a:latin typeface="Aptos Bold"/>
                <a:ea typeface="Aptos Bold"/>
                <a:cs typeface="Aptos Bold"/>
                <a:sym typeface="Aptos Bold"/>
              </a:rPr>
              <a:t>Step 1: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Examine typical spam words, phrases, and email patterns (“such as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4U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”,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credit card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”,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free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”, and “</a:t>
            </a:r>
            <a:r>
              <a:rPr lang="en-US" sz="2667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amazing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”)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36153EB4-B082-2681-8CE9-A55065626ED0}"/>
              </a:ext>
            </a:extLst>
          </p:cNvPr>
          <p:cNvSpPr txBox="1"/>
          <p:nvPr/>
        </p:nvSpPr>
        <p:spPr>
          <a:xfrm>
            <a:off x="591643" y="2218084"/>
            <a:ext cx="9208143" cy="700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725" lvl="1" indent="-247362" algn="just" defTabSz="609634">
              <a:lnSpc>
                <a:spcPts val="2667"/>
              </a:lnSpc>
              <a:buFont typeface="Arial"/>
              <a:buChar char="•"/>
            </a:pPr>
            <a:r>
              <a:rPr lang="en-US" sz="2667" b="1" dirty="0">
                <a:solidFill>
                  <a:srgbClr val="6600FF"/>
                </a:solidFill>
                <a:latin typeface="Aptos Bold"/>
                <a:ea typeface="Aptos Bold"/>
                <a:cs typeface="Aptos Bold"/>
                <a:sym typeface="Aptos Bold"/>
              </a:rPr>
              <a:t>Step 2:</a:t>
            </a:r>
            <a:r>
              <a:rPr lang="en-US" sz="2667" dirty="0">
                <a:solidFill>
                  <a:srgbClr val="6600FF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Write detection code to find suspicious email patterns.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832570-F5DB-1A89-1A9B-7FF27C7FE71E}"/>
              </a:ext>
            </a:extLst>
          </p:cNvPr>
          <p:cNvSpPr txBox="1"/>
          <p:nvPr/>
        </p:nvSpPr>
        <p:spPr>
          <a:xfrm>
            <a:off x="591643" y="2946797"/>
            <a:ext cx="7362295" cy="700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725" lvl="1" indent="-247362" algn="just" defTabSz="609634">
              <a:lnSpc>
                <a:spcPts val="2667"/>
              </a:lnSpc>
              <a:buFont typeface="Arial"/>
              <a:buChar char="•"/>
            </a:pPr>
            <a:r>
              <a:rPr lang="en-US" sz="2667" b="1" dirty="0">
                <a:solidFill>
                  <a:srgbClr val="00CC66"/>
                </a:solidFill>
                <a:latin typeface="Aptos Bold"/>
                <a:ea typeface="Aptos Bold"/>
                <a:cs typeface="Aptos Bold"/>
                <a:sym typeface="Aptos Bold"/>
              </a:rPr>
              <a:t>Step 3:</a:t>
            </a:r>
            <a:r>
              <a:rPr lang="en-US" sz="2667" dirty="0">
                <a:solidFill>
                  <a:srgbClr val="00CC66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</a:t>
            </a:r>
            <a:r>
              <a:rPr lang="en-US" sz="2667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Repeat Step 1 and Step 2 until satisfied.</a:t>
            </a:r>
          </a:p>
        </p:txBody>
      </p:sp>
    </p:spTree>
    <p:extLst>
      <p:ext uri="{BB962C8B-B14F-4D97-AF65-F5344CB8AC3E}">
        <p14:creationId xmlns:p14="http://schemas.microsoft.com/office/powerpoint/2010/main" val="406573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Building a Spam Classifier Manually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419730" y="2315130"/>
            <a:ext cx="7164231" cy="4262719"/>
          </a:xfrm>
          <a:custGeom>
            <a:avLst/>
            <a:gdLst/>
            <a:ahLst/>
            <a:cxnLst/>
            <a:rect l="l" t="t" r="r" b="b"/>
            <a:pathLst>
              <a:path w="10746347" h="6394077">
                <a:moveTo>
                  <a:pt x="0" y="0"/>
                </a:moveTo>
                <a:lnTo>
                  <a:pt x="10746347" y="0"/>
                </a:lnTo>
                <a:lnTo>
                  <a:pt x="10746347" y="6394077"/>
                </a:lnTo>
                <a:lnTo>
                  <a:pt x="0" y="639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1531" y="1667432"/>
            <a:ext cx="8339093" cy="42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53" lvl="1" indent="-302278" algn="just" defTabSz="609634">
              <a:lnSpc>
                <a:spcPts val="3416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Hard to understand and hard to improve.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607" y="1228014"/>
            <a:ext cx="11232920" cy="36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206" lvl="1" indent="-259603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b="1" dirty="0">
                <a:solidFill>
                  <a:srgbClr val="FF5050"/>
                </a:solidFill>
                <a:latin typeface="Aptos Bold"/>
                <a:ea typeface="Aptos Bold"/>
                <a:cs typeface="Aptos Bold"/>
                <a:sym typeface="Aptos Bold"/>
              </a:rPr>
              <a:t>Since problem is hard: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program becomes complex list of rules.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Spam Classifier Using Machine Learning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861370" y="1534780"/>
            <a:ext cx="6056935" cy="3672017"/>
          </a:xfrm>
          <a:custGeom>
            <a:avLst/>
            <a:gdLst/>
            <a:ahLst/>
            <a:cxnLst/>
            <a:rect l="l" t="t" r="r" b="b"/>
            <a:pathLst>
              <a:path w="9085403" h="5508025">
                <a:moveTo>
                  <a:pt x="0" y="0"/>
                </a:moveTo>
                <a:lnTo>
                  <a:pt x="9085403" y="0"/>
                </a:lnTo>
                <a:lnTo>
                  <a:pt x="9085403" y="5508026"/>
                </a:lnTo>
                <a:lnTo>
                  <a:pt x="0" y="5508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7606" y="1170862"/>
            <a:ext cx="5273759" cy="727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9206" lvl="1" indent="-259603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rPr>
              <a:t>ML spam filter </a:t>
            </a:r>
            <a:r>
              <a:rPr lang="en-US" sz="2800" b="1" dirty="0">
                <a:solidFill>
                  <a:srgbClr val="FF3131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rPr>
              <a:t>learns patterns automatically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rPr>
              <a:t> from data.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606" y="2356580"/>
            <a:ext cx="5273759" cy="108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9206" lvl="1" indent="-259603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rPr>
              <a:t>Learning algorithm detects frequent </a:t>
            </a:r>
            <a:r>
              <a:rPr lang="en-US" sz="2800" b="1" dirty="0">
                <a:solidFill>
                  <a:srgbClr val="FF5757"/>
                </a:solidFill>
                <a:latin typeface="Aptos" panose="020B0004020202020204" pitchFamily="34" charset="0"/>
                <a:ea typeface="Arial Bold"/>
                <a:cs typeface="Arial Bold"/>
                <a:sym typeface="Arial Bold"/>
              </a:rPr>
              <a:t>Spam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rPr>
              <a:t> words compared to</a:t>
            </a:r>
            <a:r>
              <a:rPr lang="en-US" sz="2800" dirty="0">
                <a:solidFill>
                  <a:srgbClr val="00BF63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rPr>
              <a:t> </a:t>
            </a:r>
            <a:r>
              <a:rPr lang="en-US" sz="2800" b="1" dirty="0">
                <a:solidFill>
                  <a:srgbClr val="5E17EB"/>
                </a:solidFill>
                <a:latin typeface="Aptos" panose="020B0004020202020204" pitchFamily="34" charset="0"/>
                <a:ea typeface="Arial Bold"/>
                <a:cs typeface="Arial Bold"/>
                <a:sym typeface="Arial Bold"/>
              </a:rPr>
              <a:t>Ham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Arial"/>
                <a:cs typeface="Arial"/>
                <a:sym typeface="Arial"/>
              </a:rPr>
              <a:t> emails.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801" y="4005582"/>
            <a:ext cx="5175564" cy="727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9206" lvl="1" indent="-259603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Program is </a:t>
            </a: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shorter 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and </a:t>
            </a:r>
            <a:r>
              <a:rPr lang="en-US" sz="2800" b="1" dirty="0">
                <a:solidFill>
                  <a:srgbClr val="6600FF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easier to maintain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Machine Learning is Better Approach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2575" y="1228009"/>
            <a:ext cx="10550376" cy="359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482" lvl="1" indent="-247240" algn="just" defTabSz="609634">
              <a:lnSpc>
                <a:spcPts val="2667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Let's say, spammers replace </a:t>
            </a:r>
            <a:r>
              <a:rPr lang="en-US" sz="2800" b="1" dirty="0">
                <a:solidFill>
                  <a:srgbClr val="FF5757"/>
                </a:solidFill>
                <a:latin typeface="Aptos Bold"/>
                <a:ea typeface="Aptos Bold"/>
                <a:cs typeface="Aptos Bold"/>
                <a:sym typeface="Aptos Bold"/>
              </a:rPr>
              <a:t>“4U” with “For U”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to bypass rules.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2575" y="1797393"/>
            <a:ext cx="9301275" cy="35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482" lvl="1" indent="-247240" algn="just" defTabSz="609634">
              <a:lnSpc>
                <a:spcPts val="2667"/>
              </a:lnSpc>
              <a:buFont typeface="Arial"/>
              <a:buChar char="•"/>
            </a:pPr>
            <a:r>
              <a:rPr lang="en-US" sz="2800" b="1" dirty="0">
                <a:solidFill>
                  <a:srgbClr val="6600FF"/>
                </a:solidFill>
                <a:latin typeface="Aptos Bold"/>
                <a:ea typeface="Aptos Bold"/>
                <a:cs typeface="Aptos Bold"/>
                <a:sym typeface="Aptos Bold"/>
              </a:rPr>
              <a:t>Traditional filters</a:t>
            </a:r>
            <a:r>
              <a:rPr lang="en-US" sz="2800" dirty="0">
                <a:solidFill>
                  <a:srgbClr val="6600FF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need </a:t>
            </a:r>
            <a:r>
              <a:rPr lang="en-US" sz="2800" b="1" dirty="0">
                <a:solidFill>
                  <a:srgbClr val="00CC66"/>
                </a:solidFill>
                <a:latin typeface="Aptos Bold"/>
                <a:ea typeface="Aptos Bold"/>
                <a:cs typeface="Aptos Bold"/>
                <a:sym typeface="Aptos Bold"/>
              </a:rPr>
              <a:t>new rules</a:t>
            </a:r>
            <a:r>
              <a:rPr lang="en-US" sz="2800" dirty="0">
                <a:solidFill>
                  <a:srgbClr val="00CC66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for each word change.</a:t>
            </a:r>
          </a:p>
        </p:txBody>
      </p:sp>
      <p:sp>
        <p:nvSpPr>
          <p:cNvPr id="14" name="Freeform 14"/>
          <p:cNvSpPr/>
          <p:nvPr/>
        </p:nvSpPr>
        <p:spPr>
          <a:xfrm>
            <a:off x="2784301" y="2552982"/>
            <a:ext cx="6609233" cy="3932495"/>
          </a:xfrm>
          <a:custGeom>
            <a:avLst/>
            <a:gdLst/>
            <a:ahLst/>
            <a:cxnLst/>
            <a:rect l="l" t="t" r="r" b="b"/>
            <a:pathLst>
              <a:path w="9913850" h="5898741">
                <a:moveTo>
                  <a:pt x="0" y="0"/>
                </a:moveTo>
                <a:lnTo>
                  <a:pt x="9913850" y="0"/>
                </a:lnTo>
                <a:lnTo>
                  <a:pt x="9913850" y="5898740"/>
                </a:lnTo>
                <a:lnTo>
                  <a:pt x="0" y="5898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816754" y="3429001"/>
            <a:ext cx="3167169" cy="2535023"/>
            <a:chOff x="0" y="0"/>
            <a:chExt cx="1015484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5484" cy="812800"/>
            </a:xfrm>
            <a:custGeom>
              <a:avLst/>
              <a:gdLst/>
              <a:ahLst/>
              <a:cxnLst/>
              <a:rect l="l" t="t" r="r" b="b"/>
              <a:pathLst>
                <a:path w="1015484" h="812800">
                  <a:moveTo>
                    <a:pt x="507742" y="0"/>
                  </a:moveTo>
                  <a:lnTo>
                    <a:pt x="606303" y="111986"/>
                  </a:lnTo>
                  <a:lnTo>
                    <a:pt x="761613" y="54447"/>
                  </a:lnTo>
                  <a:lnTo>
                    <a:pt x="777014" y="190873"/>
                  </a:lnTo>
                  <a:lnTo>
                    <a:pt x="947459" y="203200"/>
                  </a:lnTo>
                  <a:lnTo>
                    <a:pt x="875573" y="327511"/>
                  </a:lnTo>
                  <a:lnTo>
                    <a:pt x="1015484" y="406400"/>
                  </a:lnTo>
                  <a:lnTo>
                    <a:pt x="875573" y="485289"/>
                  </a:lnTo>
                  <a:lnTo>
                    <a:pt x="947459" y="609600"/>
                  </a:lnTo>
                  <a:lnTo>
                    <a:pt x="777014" y="621927"/>
                  </a:lnTo>
                  <a:lnTo>
                    <a:pt x="761613" y="758353"/>
                  </a:lnTo>
                  <a:lnTo>
                    <a:pt x="606303" y="700814"/>
                  </a:lnTo>
                  <a:lnTo>
                    <a:pt x="507742" y="812800"/>
                  </a:lnTo>
                  <a:lnTo>
                    <a:pt x="409181" y="700814"/>
                  </a:lnTo>
                  <a:lnTo>
                    <a:pt x="253871" y="758353"/>
                  </a:lnTo>
                  <a:lnTo>
                    <a:pt x="238471" y="621927"/>
                  </a:lnTo>
                  <a:lnTo>
                    <a:pt x="68025" y="609600"/>
                  </a:lnTo>
                  <a:lnTo>
                    <a:pt x="139911" y="485289"/>
                  </a:lnTo>
                  <a:lnTo>
                    <a:pt x="0" y="406400"/>
                  </a:lnTo>
                  <a:lnTo>
                    <a:pt x="139911" y="327511"/>
                  </a:lnTo>
                  <a:lnTo>
                    <a:pt x="68025" y="203200"/>
                  </a:lnTo>
                  <a:lnTo>
                    <a:pt x="238471" y="190873"/>
                  </a:lnTo>
                  <a:lnTo>
                    <a:pt x="253871" y="54447"/>
                  </a:lnTo>
                  <a:lnTo>
                    <a:pt x="409181" y="111986"/>
                  </a:lnTo>
                  <a:lnTo>
                    <a:pt x="50774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5757"/>
              </a:solidFill>
              <a:prstDash val="solid"/>
              <a:miter/>
            </a:ln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8669" y="88900"/>
              <a:ext cx="698145" cy="596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4">
                <a:lnSpc>
                  <a:spcPts val="1773"/>
                </a:lnSpc>
                <a:spcBef>
                  <a:spcPct val="0"/>
                </a:spcBef>
              </a:pPr>
              <a:endParaRPr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DE4C2-B62A-62A8-DCD0-F93D2A4D0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B2DD8D-F0FB-F106-2D88-3BFE7A503FED}"/>
              </a:ext>
            </a:extLst>
          </p:cNvPr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  <a:noFill/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F179F49-CE96-8260-8216-8803F08BB876}"/>
                </a:ext>
              </a:extLst>
            </p:cNvPr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42E8EDD-60A2-15FE-B567-7693FE7B12D9}"/>
              </a:ext>
            </a:extLst>
          </p:cNvPr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8D2C697-700A-1B51-8E27-4D233BFB55F2}"/>
                </a:ext>
              </a:extLst>
            </p:cNvPr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2287197-49D3-3A86-6DE6-9B575F131C55}"/>
                </a:ext>
              </a:extLst>
            </p:cNvPr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 dirty="0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Topics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57F2FF8-7EA6-06A9-EEE2-2F4404BDDAF6}"/>
              </a:ext>
            </a:extLst>
          </p:cNvPr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ED1EE7-93DD-BCCD-73F9-3D9BC295CAC9}"/>
                </a:ext>
              </a:extLst>
            </p:cNvPr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pic>
        <p:nvPicPr>
          <p:cNvPr id="8" name="Picture 7" descr="A diagram of a machine learning course&#10;&#10;AI-generated content may be incorrect.">
            <a:extLst>
              <a:ext uri="{FF2B5EF4-FFF2-40B4-BE49-F238E27FC236}">
                <a16:creationId xmlns:a16="http://schemas.microsoft.com/office/drawing/2014/main" id="{24780EF1-2662-9222-F4E0-F705CF76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78" b="4069"/>
          <a:stretch>
            <a:fillRect/>
          </a:stretch>
        </p:blipFill>
        <p:spPr>
          <a:xfrm>
            <a:off x="2225309" y="161188"/>
            <a:ext cx="7949661" cy="66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8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Machine Learning is Better Approach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968431" y="2464115"/>
            <a:ext cx="8066831" cy="3942664"/>
          </a:xfrm>
          <a:custGeom>
            <a:avLst/>
            <a:gdLst/>
            <a:ahLst/>
            <a:cxnLst/>
            <a:rect l="l" t="t" r="r" b="b"/>
            <a:pathLst>
              <a:path w="12100247" h="5913996">
                <a:moveTo>
                  <a:pt x="0" y="0"/>
                </a:moveTo>
                <a:lnTo>
                  <a:pt x="12100247" y="0"/>
                </a:lnTo>
                <a:lnTo>
                  <a:pt x="12100247" y="5913996"/>
                </a:lnTo>
                <a:lnTo>
                  <a:pt x="0" y="591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1478" y="1226441"/>
            <a:ext cx="11449051" cy="359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482" lvl="1" indent="-247240" algn="just" defTabSz="609634">
              <a:lnSpc>
                <a:spcPts val="2667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ML detects </a:t>
            </a:r>
            <a:r>
              <a:rPr lang="en-US" sz="2800" b="1" dirty="0">
                <a:solidFill>
                  <a:srgbClr val="FF5757"/>
                </a:solidFill>
                <a:latin typeface="Aptos Bold"/>
                <a:ea typeface="Aptos Bold"/>
                <a:cs typeface="Aptos Bold"/>
                <a:sym typeface="Aptos Bold"/>
              </a:rPr>
              <a:t>new spam patterns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like “</a:t>
            </a:r>
            <a:r>
              <a:rPr lang="en-US" sz="2800" b="1" dirty="0">
                <a:solidFill>
                  <a:srgbClr val="6600FF"/>
                </a:solidFill>
                <a:latin typeface="Aptos Bold"/>
                <a:ea typeface="Aptos Bold"/>
                <a:cs typeface="Aptos Bold"/>
                <a:sym typeface="Aptos Bold"/>
              </a:rPr>
              <a:t>For U</a:t>
            </a:r>
            <a:r>
              <a:rPr lang="en-US" sz="2800" b="1" dirty="0">
                <a:solidFill>
                  <a:srgbClr val="404040"/>
                </a:solidFill>
                <a:latin typeface="Aptos Bold"/>
                <a:ea typeface="Aptos Bold"/>
                <a:cs typeface="Aptos Bold"/>
                <a:sym typeface="Aptos Bold"/>
              </a:rPr>
              <a:t>”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automatically.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1478" y="1850284"/>
            <a:ext cx="11449051" cy="359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482" lvl="1" indent="-247240" algn="just" defTabSz="609634">
              <a:lnSpc>
                <a:spcPts val="2667"/>
              </a:lnSpc>
              <a:buFont typeface="Arial"/>
              <a:buChar char="•"/>
            </a:pPr>
            <a:r>
              <a:rPr lang="en-US" sz="2800" b="1" dirty="0">
                <a:solidFill>
                  <a:srgbClr val="FF5757"/>
                </a:solidFill>
                <a:latin typeface="Aptos Bold"/>
                <a:ea typeface="Aptos Bold"/>
                <a:cs typeface="Aptos Bold"/>
                <a:sym typeface="Aptos Bold"/>
              </a:rPr>
              <a:t>Flags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suspicious emails </a:t>
            </a:r>
            <a:r>
              <a:rPr lang="en-US" sz="2800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without human intervention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100322" y="5002343"/>
            <a:ext cx="3686933" cy="1692160"/>
            <a:chOff x="0" y="0"/>
            <a:chExt cx="1182136" cy="5425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82135" cy="542554"/>
            </a:xfrm>
            <a:custGeom>
              <a:avLst/>
              <a:gdLst/>
              <a:ahLst/>
              <a:cxnLst/>
              <a:rect l="l" t="t" r="r" b="b"/>
              <a:pathLst>
                <a:path w="1182135" h="542554">
                  <a:moveTo>
                    <a:pt x="591068" y="0"/>
                  </a:moveTo>
                  <a:lnTo>
                    <a:pt x="705803" y="74752"/>
                  </a:lnTo>
                  <a:lnTo>
                    <a:pt x="886602" y="36344"/>
                  </a:lnTo>
                  <a:lnTo>
                    <a:pt x="904529" y="127410"/>
                  </a:lnTo>
                  <a:lnTo>
                    <a:pt x="1102947" y="135639"/>
                  </a:lnTo>
                  <a:lnTo>
                    <a:pt x="1019263" y="218618"/>
                  </a:lnTo>
                  <a:lnTo>
                    <a:pt x="1182135" y="271277"/>
                  </a:lnTo>
                  <a:lnTo>
                    <a:pt x="1019263" y="323936"/>
                  </a:lnTo>
                  <a:lnTo>
                    <a:pt x="1102947" y="406916"/>
                  </a:lnTo>
                  <a:lnTo>
                    <a:pt x="904529" y="415144"/>
                  </a:lnTo>
                  <a:lnTo>
                    <a:pt x="886602" y="506210"/>
                  </a:lnTo>
                  <a:lnTo>
                    <a:pt x="705803" y="467802"/>
                  </a:lnTo>
                  <a:lnTo>
                    <a:pt x="591068" y="542554"/>
                  </a:lnTo>
                  <a:lnTo>
                    <a:pt x="476332" y="467802"/>
                  </a:lnTo>
                  <a:lnTo>
                    <a:pt x="295534" y="506210"/>
                  </a:lnTo>
                  <a:lnTo>
                    <a:pt x="277606" y="415144"/>
                  </a:lnTo>
                  <a:lnTo>
                    <a:pt x="79188" y="406916"/>
                  </a:lnTo>
                  <a:lnTo>
                    <a:pt x="162872" y="323936"/>
                  </a:lnTo>
                  <a:lnTo>
                    <a:pt x="0" y="271277"/>
                  </a:lnTo>
                  <a:lnTo>
                    <a:pt x="162872" y="218618"/>
                  </a:lnTo>
                  <a:lnTo>
                    <a:pt x="79188" y="135639"/>
                  </a:lnTo>
                  <a:lnTo>
                    <a:pt x="277606" y="127410"/>
                  </a:lnTo>
                  <a:lnTo>
                    <a:pt x="295534" y="36344"/>
                  </a:lnTo>
                  <a:lnTo>
                    <a:pt x="476332" y="74752"/>
                  </a:lnTo>
                  <a:lnTo>
                    <a:pt x="591068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5757"/>
              </a:solidFill>
              <a:prstDash val="solid"/>
              <a:miter/>
            </a:ln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4709" y="46674"/>
              <a:ext cx="812718" cy="41110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4">
                <a:lnSpc>
                  <a:spcPts val="1773"/>
                </a:lnSpc>
                <a:spcBef>
                  <a:spcPct val="0"/>
                </a:spcBef>
              </a:pPr>
              <a:endParaRPr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Machine Learning  Help Humans Learn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800586" y="2328675"/>
            <a:ext cx="6187615" cy="4179703"/>
          </a:xfrm>
          <a:custGeom>
            <a:avLst/>
            <a:gdLst/>
            <a:ahLst/>
            <a:cxnLst/>
            <a:rect l="l" t="t" r="r" b="b"/>
            <a:pathLst>
              <a:path w="8779543" h="5841488">
                <a:moveTo>
                  <a:pt x="0" y="0"/>
                </a:moveTo>
                <a:lnTo>
                  <a:pt x="8779543" y="0"/>
                </a:lnTo>
                <a:lnTo>
                  <a:pt x="8779543" y="5841488"/>
                </a:lnTo>
                <a:lnTo>
                  <a:pt x="0" y="5841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0"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2579" y="1189909"/>
            <a:ext cx="11537950" cy="359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482" lvl="1" indent="-247240" algn="just" defTabSz="609634">
              <a:lnSpc>
                <a:spcPts val="2667"/>
              </a:lnSpc>
              <a:buFont typeface="Arial"/>
              <a:buChar char="•"/>
            </a:pPr>
            <a:r>
              <a:rPr lang="en-US" sz="2800" b="1" dirty="0">
                <a:solidFill>
                  <a:srgbClr val="FF5050"/>
                </a:solidFill>
                <a:latin typeface="Aptos Bold"/>
                <a:ea typeface="Aptos Bold"/>
                <a:cs typeface="Aptos Bold"/>
                <a:sym typeface="Aptos Bold"/>
              </a:rPr>
              <a:t>Find patterns 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in large amounts of data (called </a:t>
            </a:r>
            <a:r>
              <a:rPr lang="en-US" sz="2800" b="1" dirty="0">
                <a:solidFill>
                  <a:srgbClr val="5E17EB"/>
                </a:solidFill>
                <a:latin typeface="Aptos Bold"/>
                <a:ea typeface="Aptos Bold"/>
                <a:cs typeface="Aptos Bold"/>
                <a:sym typeface="Aptos Bold"/>
              </a:rPr>
              <a:t>Data Mining</a:t>
            </a: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2578" y="1759293"/>
            <a:ext cx="11537950" cy="359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4482" lvl="1" indent="-247240" algn="just" defTabSz="609634">
              <a:lnSpc>
                <a:spcPts val="2667"/>
              </a:lnSpc>
              <a:buFont typeface="Arial"/>
              <a:buChar char="•"/>
            </a:pPr>
            <a:r>
              <a:rPr lang="en-US" sz="2800" dirty="0">
                <a:solidFill>
                  <a:srgbClr val="4D4D4D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Helps humans </a:t>
            </a:r>
            <a:r>
              <a:rPr lang="en-US" sz="2800" b="1" dirty="0">
                <a:solidFill>
                  <a:srgbClr val="00CC66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better understand a problem</a:t>
            </a:r>
            <a:r>
              <a:rPr lang="en-US" sz="2800" dirty="0">
                <a:solidFill>
                  <a:srgbClr val="4D4D4D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, e.g., new spam features.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38BCE-FB99-CB64-20E0-6230358E9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38C92F5-DD39-88F0-3D78-99FF5AAA50FE}"/>
              </a:ext>
            </a:extLst>
          </p:cNvPr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71E73B-D2E7-4E09-5108-37E2AEB8C12C}"/>
                </a:ext>
              </a:extLst>
            </p:cNvPr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F66EB7F-E6C3-382A-2596-26E708EF8100}"/>
              </a:ext>
            </a:extLst>
          </p:cNvPr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D72DA8D-562C-D9FF-80ED-EF50E3A3E52F}"/>
                </a:ext>
              </a:extLst>
            </p:cNvPr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2B61D3E-2FAB-F6AD-80CE-D44B0E75C5C9}"/>
                </a:ext>
              </a:extLst>
            </p:cNvPr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defTabSz="609634">
                <a:lnSpc>
                  <a:spcPts val="3240"/>
                </a:lnSpc>
              </a:pPr>
              <a:r>
                <a:rPr lang="en-US" sz="3000" b="1" dirty="0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Why We Need ML Systems?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14F267F-7303-F530-6315-A791115470FD}"/>
              </a:ext>
            </a:extLst>
          </p:cNvPr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4B311F7-2FA7-166B-8F52-9D3EEBC8E65E}"/>
                </a:ext>
              </a:extLst>
            </p:cNvPr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BC1C12C7-B1CE-DAE8-BA4E-694475A2712F}"/>
              </a:ext>
            </a:extLst>
          </p:cNvPr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9957AA-6B5E-DE84-4644-E991BCE3F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36" y="1333409"/>
            <a:ext cx="1862939" cy="1367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AFD17F-5DEC-4F2E-CE5A-269331C66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242" y="2164991"/>
            <a:ext cx="1813023" cy="15340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E460A0-5EF1-3FC4-0C00-E33B734EF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825" y="3217182"/>
            <a:ext cx="3339465" cy="1055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A9C94C-68E2-EEEB-9960-2154DDD79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234" y="4768248"/>
            <a:ext cx="4342637" cy="12563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99EC3C-3CF0-6F81-D58B-A123A2EB2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779" y="4802779"/>
            <a:ext cx="1179735" cy="1221867"/>
          </a:xfrm>
          <a:prstGeom prst="rect">
            <a:avLst/>
          </a:prstGeom>
        </p:spPr>
      </p:pic>
      <p:sp>
        <p:nvSpPr>
          <p:cNvPr id="20" name="Right Arrow 6">
            <a:extLst>
              <a:ext uri="{FF2B5EF4-FFF2-40B4-BE49-F238E27FC236}">
                <a16:creationId xmlns:a16="http://schemas.microsoft.com/office/drawing/2014/main" id="{68A9012C-7F75-0919-A939-5252CE57010A}"/>
              </a:ext>
            </a:extLst>
          </p:cNvPr>
          <p:cNvSpPr/>
          <p:nvPr/>
        </p:nvSpPr>
        <p:spPr>
          <a:xfrm rot="1288622">
            <a:off x="3002023" y="1862075"/>
            <a:ext cx="1515535" cy="603504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1" name="Right Arrow 10">
            <a:extLst>
              <a:ext uri="{FF2B5EF4-FFF2-40B4-BE49-F238E27FC236}">
                <a16:creationId xmlns:a16="http://schemas.microsoft.com/office/drawing/2014/main" id="{6865E503-25F4-D816-0FEC-E7BE3DC56110}"/>
              </a:ext>
            </a:extLst>
          </p:cNvPr>
          <p:cNvSpPr/>
          <p:nvPr/>
        </p:nvSpPr>
        <p:spPr>
          <a:xfrm rot="1886155">
            <a:off x="6427414" y="2790732"/>
            <a:ext cx="1515535" cy="603504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2" name="Right Arrow 11">
            <a:extLst>
              <a:ext uri="{FF2B5EF4-FFF2-40B4-BE49-F238E27FC236}">
                <a16:creationId xmlns:a16="http://schemas.microsoft.com/office/drawing/2014/main" id="{DE794B9A-67E8-F4FA-1A83-1443E3F19E53}"/>
              </a:ext>
            </a:extLst>
          </p:cNvPr>
          <p:cNvSpPr/>
          <p:nvPr/>
        </p:nvSpPr>
        <p:spPr>
          <a:xfrm rot="9121971">
            <a:off x="6532781" y="4262085"/>
            <a:ext cx="1691735" cy="603504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52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 dirty="0">
                  <a:solidFill>
                    <a:srgbClr val="404040"/>
                  </a:solidFill>
                  <a:latin typeface="Aptos Bold"/>
                  <a:ea typeface="Aptos Bold"/>
                  <a:cs typeface="FreesiaUPC" panose="020B0604020202020204" pitchFamily="34" charset="-34"/>
                  <a:sym typeface="Aptos Bold"/>
                </a:rPr>
                <a:t>Machine Learning is good for: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2578" y="1189908"/>
            <a:ext cx="11223625" cy="35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482" lvl="1" indent="-247240" algn="just" defTabSz="609634">
              <a:lnSpc>
                <a:spcPts val="2667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Problems that </a:t>
            </a: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need long list of rules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2578" y="2504140"/>
            <a:ext cx="11223625" cy="35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482" lvl="1" indent="-247240" algn="just" defTabSz="609634">
              <a:lnSpc>
                <a:spcPts val="2667"/>
              </a:lnSpc>
              <a:buFont typeface="Arial"/>
              <a:buChar char="•"/>
            </a:pPr>
            <a:r>
              <a:rPr lang="en-US" sz="2800" dirty="0">
                <a:solidFill>
                  <a:srgbClr val="4D4D4D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Problems with </a:t>
            </a:r>
            <a:r>
              <a:rPr lang="en-US" sz="2800" b="1" dirty="0">
                <a:solidFill>
                  <a:srgbClr val="6600FF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no good traditional 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2578" y="3818372"/>
            <a:ext cx="11223625" cy="35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482" lvl="1" indent="-247240" algn="just" defTabSz="609634">
              <a:lnSpc>
                <a:spcPts val="2667"/>
              </a:lnSpc>
              <a:buFont typeface="Arial"/>
              <a:buChar char="•"/>
            </a:pPr>
            <a:r>
              <a:rPr lang="en-US" sz="2800" dirty="0">
                <a:solidFill>
                  <a:srgbClr val="4D4D4D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Problems that </a:t>
            </a:r>
            <a:r>
              <a:rPr lang="en-US" sz="2800" b="1" dirty="0">
                <a:solidFill>
                  <a:srgbClr val="00CC66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change over time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2578" y="5132604"/>
            <a:ext cx="11223625" cy="35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482" lvl="1" indent="-247240" algn="just" defTabSz="609634">
              <a:lnSpc>
                <a:spcPts val="2667"/>
              </a:lnSpc>
              <a:buFont typeface="Arial"/>
              <a:buChar char="•"/>
            </a:pPr>
            <a:r>
              <a:rPr lang="en-US" sz="2800" dirty="0">
                <a:solidFill>
                  <a:srgbClr val="4D4D4D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Getting </a:t>
            </a: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insights</a:t>
            </a:r>
            <a:r>
              <a:rPr lang="en-US" sz="2800" dirty="0">
                <a:solidFill>
                  <a:srgbClr val="4D4D4D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 from </a:t>
            </a:r>
            <a:r>
              <a:rPr lang="en-US" sz="2800" b="1" dirty="0">
                <a:solidFill>
                  <a:srgbClr val="0070C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large and complex problems </a:t>
            </a:r>
            <a:r>
              <a:rPr lang="en-US" sz="2800" dirty="0">
                <a:solidFill>
                  <a:srgbClr val="4D4D4D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/ data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Examples of Applications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1475" y="1189910"/>
            <a:ext cx="11449051" cy="72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4">
              <a:lnSpc>
                <a:spcPts val="2800"/>
              </a:lnSpc>
            </a:pP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ea typeface="Aptos Bold"/>
                <a:cs typeface="Aptos Bold"/>
                <a:sym typeface="Aptos Bold"/>
              </a:rPr>
              <a:t>Analyzing images of products on a production line to automatically classify them.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208628-5158-CA24-2F10-63F99C6C2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5643" y="2193905"/>
            <a:ext cx="7272401" cy="4293805"/>
          </a:xfrm>
          <a:prstGeom prst="roundRect">
            <a:avLst>
              <a:gd name="adj" fmla="val 3274"/>
            </a:avLst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Types of ML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943673" y="1083201"/>
            <a:ext cx="8286851" cy="5446691"/>
          </a:xfrm>
          <a:custGeom>
            <a:avLst/>
            <a:gdLst/>
            <a:ahLst/>
            <a:cxnLst/>
            <a:rect l="l" t="t" r="r" b="b"/>
            <a:pathLst>
              <a:path w="11909156" h="7874223">
                <a:moveTo>
                  <a:pt x="0" y="0"/>
                </a:moveTo>
                <a:lnTo>
                  <a:pt x="11909157" y="0"/>
                </a:lnTo>
                <a:lnTo>
                  <a:pt x="11909157" y="7874223"/>
                </a:lnTo>
                <a:lnTo>
                  <a:pt x="0" y="7874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68" r="-10081" b="-3254"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911F84-0D3D-3938-4201-043814F3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AA92427-672F-D87A-2BB4-FEE9659DF3BC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C5C82A-7353-0BE3-D457-4D4296D8B476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Terms to Remember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8D15A3-39CE-D130-943A-CD4F8AAA3928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03B23A-2271-C16E-1216-06C290940069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361E3C01-AC3B-F24E-3ED6-7D75095C8CC0}"/>
              </a:ext>
            </a:extLst>
          </p:cNvPr>
          <p:cNvSpPr txBox="1"/>
          <p:nvPr/>
        </p:nvSpPr>
        <p:spPr>
          <a:xfrm>
            <a:off x="578737" y="1141076"/>
            <a:ext cx="9985275" cy="3166769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Training Data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: data examples used to train the model.</a:t>
            </a:r>
          </a:p>
          <a:p>
            <a:pPr marL="812806" lvl="1" indent="-342902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Has features (like age=21) and a label/target (like spam or ham).</a:t>
            </a:r>
          </a:p>
          <a:p>
            <a:pPr marL="812806" lvl="1" indent="-342902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Features are also called predictors or attributes.</a:t>
            </a:r>
          </a:p>
          <a:p>
            <a:pPr marL="812806" lvl="1" indent="-342902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Often stored in CSV files (structured format).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Test Data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: new data examples used to check model performance.</a:t>
            </a:r>
          </a:p>
          <a:p>
            <a:pPr marL="812806" lvl="1" indent="-342902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Has the same structure as training data.</a:t>
            </a:r>
          </a:p>
          <a:p>
            <a:pPr marL="812806" lvl="1" indent="-342902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Helps measure how well the model works.</a:t>
            </a:r>
          </a:p>
          <a:p>
            <a:pPr marL="812806" lvl="1" indent="-342902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1E274-70F8-4896-4E72-516A3692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073" y="33268"/>
            <a:ext cx="638857" cy="846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E92E07-A3FE-83D3-9E42-4C4499BC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41" t="10480" r="5448" b="8768"/>
          <a:stretch>
            <a:fillRect/>
          </a:stretch>
        </p:blipFill>
        <p:spPr>
          <a:xfrm>
            <a:off x="7056321" y="3625909"/>
            <a:ext cx="4637247" cy="30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61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4C22D8-EEEC-F34B-B850-2A013579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E7DC0F-475D-F31B-C029-42193439A44F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A2EF8-F980-A744-A666-58D910F02EDB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Terms to Remember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BFD81-957D-5E7C-14A6-7AF8D991709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EDA3B37-7569-35E9-45BA-657249CC56E1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4FA788-A975-0639-E844-3AE4FE29D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073" y="33268"/>
            <a:ext cx="638857" cy="846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583DB3-DEDF-6240-6A32-4DF759D19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5416" b="7120"/>
          <a:stretch>
            <a:fillRect/>
          </a:stretch>
        </p:blipFill>
        <p:spPr>
          <a:xfrm>
            <a:off x="892927" y="1991363"/>
            <a:ext cx="10614435" cy="3220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98ABDB-849E-9927-945E-9A525E5507F0}"/>
              </a:ext>
            </a:extLst>
          </p:cNvPr>
          <p:cNvSpPr txBox="1"/>
          <p:nvPr/>
        </p:nvSpPr>
        <p:spPr>
          <a:xfrm>
            <a:off x="6727077" y="1317654"/>
            <a:ext cx="1873928" cy="4980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457203"/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59F374F-9D71-28CD-E244-5B3EB792CA24}"/>
              </a:ext>
            </a:extLst>
          </p:cNvPr>
          <p:cNvSpPr/>
          <p:nvPr/>
        </p:nvSpPr>
        <p:spPr>
          <a:xfrm>
            <a:off x="6629391" y="1781460"/>
            <a:ext cx="2069311" cy="2280005"/>
          </a:xfrm>
          <a:prstGeom prst="round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600FF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123031-50D2-6C54-0A4D-60E9F998786D}"/>
              </a:ext>
            </a:extLst>
          </p:cNvPr>
          <p:cNvSpPr txBox="1"/>
          <p:nvPr/>
        </p:nvSpPr>
        <p:spPr>
          <a:xfrm>
            <a:off x="6918212" y="5333390"/>
            <a:ext cx="1523893" cy="4980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457203"/>
            <a:r>
              <a:rPr lang="en-US" sz="2400" b="1" dirty="0">
                <a:solidFill>
                  <a:srgbClr val="00CC66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Test 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7CAA541-599C-C5E7-02AA-647D1E8FB9C4}"/>
              </a:ext>
            </a:extLst>
          </p:cNvPr>
          <p:cNvSpPr/>
          <p:nvPr/>
        </p:nvSpPr>
        <p:spPr>
          <a:xfrm>
            <a:off x="6629387" y="4139577"/>
            <a:ext cx="2101539" cy="1151752"/>
          </a:xfrm>
          <a:prstGeom prst="roundRect">
            <a:avLst/>
          </a:prstGeom>
          <a:noFill/>
          <a:ln w="38100">
            <a:solidFill>
              <a:srgbClr val="00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600FF"/>
              </a:solidFill>
              <a:latin typeface="Aptos" panose="020B00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B16940-6B9F-4027-DCCA-E8801E5DE672}"/>
              </a:ext>
            </a:extLst>
          </p:cNvPr>
          <p:cNvSpPr/>
          <p:nvPr/>
        </p:nvSpPr>
        <p:spPr>
          <a:xfrm>
            <a:off x="9781204" y="2435447"/>
            <a:ext cx="1580221" cy="2534699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600FF"/>
              </a:solidFill>
              <a:latin typeface="Aptos" panose="020B0004020202020204" pitchFamily="34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23CCC61-4C84-D1CA-D0E0-6456E88C9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307352"/>
              </p:ext>
            </p:extLst>
          </p:nvPr>
        </p:nvGraphicFramePr>
        <p:xfrm>
          <a:off x="989846" y="2449019"/>
          <a:ext cx="1580226" cy="2895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3371">
                  <a:extLst>
                    <a:ext uri="{9D8B030D-6E8A-4147-A177-3AD203B41FA5}">
                      <a16:colId xmlns:a16="http://schemas.microsoft.com/office/drawing/2014/main" val="851594804"/>
                    </a:ext>
                  </a:extLst>
                </a:gridCol>
                <a:gridCol w="263371">
                  <a:extLst>
                    <a:ext uri="{9D8B030D-6E8A-4147-A177-3AD203B41FA5}">
                      <a16:colId xmlns:a16="http://schemas.microsoft.com/office/drawing/2014/main" val="3273527455"/>
                    </a:ext>
                  </a:extLst>
                </a:gridCol>
                <a:gridCol w="263371">
                  <a:extLst>
                    <a:ext uri="{9D8B030D-6E8A-4147-A177-3AD203B41FA5}">
                      <a16:colId xmlns:a16="http://schemas.microsoft.com/office/drawing/2014/main" val="2270065846"/>
                    </a:ext>
                  </a:extLst>
                </a:gridCol>
                <a:gridCol w="263371">
                  <a:extLst>
                    <a:ext uri="{9D8B030D-6E8A-4147-A177-3AD203B41FA5}">
                      <a16:colId xmlns:a16="http://schemas.microsoft.com/office/drawing/2014/main" val="2062316046"/>
                    </a:ext>
                  </a:extLst>
                </a:gridCol>
                <a:gridCol w="263371">
                  <a:extLst>
                    <a:ext uri="{9D8B030D-6E8A-4147-A177-3AD203B41FA5}">
                      <a16:colId xmlns:a16="http://schemas.microsoft.com/office/drawing/2014/main" val="762978335"/>
                    </a:ext>
                  </a:extLst>
                </a:gridCol>
                <a:gridCol w="263371">
                  <a:extLst>
                    <a:ext uri="{9D8B030D-6E8A-4147-A177-3AD203B41FA5}">
                      <a16:colId xmlns:a16="http://schemas.microsoft.com/office/drawing/2014/main" val="2761174367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31229589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2558048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8430196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97919635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22571415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24902548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732471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16061838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2333432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900" dirty="0"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4932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663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36DFF-0AD5-FB1E-735E-8B2F170A8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34CD23-19B2-347F-FB9B-2AB893C4A98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98002F7-1653-0DA6-B215-32A3DCFD54F7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40BD3A-EF16-9861-CD5D-DD5641D3971F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E5EC68A-2E9C-7853-7E10-4F5EDFD14737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1A6E471F-1E03-0F2D-E95C-C709AE456EDE}"/>
              </a:ext>
            </a:extLst>
          </p:cNvPr>
          <p:cNvSpPr txBox="1"/>
          <p:nvPr/>
        </p:nvSpPr>
        <p:spPr>
          <a:xfrm>
            <a:off x="578733" y="1141072"/>
            <a:ext cx="11232267" cy="20324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Training Data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is </a:t>
            </a:r>
            <a:r>
              <a:rPr lang="en-US" sz="2800" b="1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Labelled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 (desired output is known).</a:t>
            </a:r>
          </a:p>
          <a:p>
            <a:pPr marL="812806" lvl="1" indent="-342902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For example, email is spam or Ham and value of a used car etc.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Like a “teacher” provides supervision to the students.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Learn to produce the desired output given an input.</a:t>
            </a:r>
          </a:p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69F9E3B-0418-3222-EC86-A2EAF83A8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53067" y="1763626"/>
            <a:ext cx="1860200" cy="1893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A846C-3C71-E84C-1DD2-532507C2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559" y="3474843"/>
            <a:ext cx="6934563" cy="28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40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27249-E262-2D28-B164-D6F491EC4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38BFB1-5848-A6F5-ED62-345AFB2146AF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E7D97EA-9ECC-E557-7E47-59B2B5454FDC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Supervised Learning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03E80-5217-AFBE-B300-22BF6DCC1114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C80626-6F0A-733B-564D-869112F0D507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AE385D7-A448-7377-BC9C-6FE16830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497" y="1686361"/>
            <a:ext cx="9041017" cy="46690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00D4A9-440F-752B-278D-A2BEB8DD95FE}"/>
              </a:ext>
            </a:extLst>
          </p:cNvPr>
          <p:cNvSpPr txBox="1"/>
          <p:nvPr/>
        </p:nvSpPr>
        <p:spPr>
          <a:xfrm>
            <a:off x="1870030" y="1110161"/>
            <a:ext cx="86602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rgbClr val="FF5050"/>
                </a:solidFill>
                <a:latin typeface="Aptos" panose="020B0004020202020204" pitchFamily="34" charset="0"/>
              </a:rPr>
              <a:t>Spam classification: 2 labels (Ham and Spam), a binary problem</a:t>
            </a:r>
            <a:endParaRPr lang="en-US" b="1" dirty="0">
              <a:solidFill>
                <a:srgbClr val="FF505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4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EB086-A04E-3281-EB0D-02536BAD3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0F7F42B-DC9D-B1A5-1E36-63149BCA460D}"/>
              </a:ext>
            </a:extLst>
          </p:cNvPr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36796D6-4E58-23E2-3192-99BF47BA1261}"/>
                </a:ext>
              </a:extLst>
            </p:cNvPr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6CDCFE8-40F4-C0CC-9154-B94D69B8F482}"/>
              </a:ext>
            </a:extLst>
          </p:cNvPr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594F2FE-7F53-44DD-3617-BD04784D66E8}"/>
                </a:ext>
              </a:extLst>
            </p:cNvPr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C35F1C9-8A59-D99C-0979-940843A064C7}"/>
                </a:ext>
              </a:extLst>
            </p:cNvPr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 dirty="0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Recommended Book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4BA62CE-CDC5-72FE-3483-A5CADB3075DD}"/>
              </a:ext>
            </a:extLst>
          </p:cNvPr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4CB1740-D677-56F5-C817-F105CF480560}"/>
                </a:ext>
              </a:extLst>
            </p:cNvPr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089548D2-3BCA-8668-CBE5-FE45E18F15EB}"/>
              </a:ext>
            </a:extLst>
          </p:cNvPr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608DF-2238-22B3-34CA-3E495076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41" y="1235259"/>
            <a:ext cx="4027318" cy="52892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26" name="Picture 2" descr="Book cover">
            <a:extLst>
              <a:ext uri="{FF2B5EF4-FFF2-40B4-BE49-F238E27FC236}">
                <a16:creationId xmlns:a16="http://schemas.microsoft.com/office/drawing/2014/main" id="{3A58315B-23DC-985C-F634-CA50F22A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343" y="1235260"/>
            <a:ext cx="3878804" cy="52892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062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95D0EE-233A-4243-23D9-4C5E38CC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936893-2CA5-26F6-BC42-BC23EFBD2E4C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321ACBD-B9B9-EB57-8525-82A89407ABAF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Types of 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354606-A0D3-51D7-03A3-47A2D35A59B2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36DCEB9-E930-8E3A-66C8-CA934972582E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A91263-4D21-BEDD-A533-E528F3B42DD5}"/>
              </a:ext>
            </a:extLst>
          </p:cNvPr>
          <p:cNvGrpSpPr/>
          <p:nvPr/>
        </p:nvGrpSpPr>
        <p:grpSpPr>
          <a:xfrm>
            <a:off x="4521067" y="1028133"/>
            <a:ext cx="2743200" cy="1371600"/>
            <a:chOff x="201155" y="1692344"/>
            <a:chExt cx="2485747" cy="13716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8CD15F-132F-6C71-A470-DF9B6E17D53B}"/>
                </a:ext>
              </a:extLst>
            </p:cNvPr>
            <p:cNvSpPr/>
            <p:nvPr/>
          </p:nvSpPr>
          <p:spPr>
            <a:xfrm>
              <a:off x="201155" y="1692344"/>
              <a:ext cx="2485747" cy="1371600"/>
            </a:xfrm>
            <a:prstGeom prst="ellipse">
              <a:avLst/>
            </a:prstGeom>
            <a:solidFill>
              <a:srgbClr val="FF5969"/>
            </a:solidFill>
            <a:ln w="15875" cap="rnd" cmpd="sng" algn="ctr">
              <a:noFill/>
              <a:prstDash val="solid"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289E86-204A-8A37-1928-AD2D28D5348C}"/>
                </a:ext>
              </a:extLst>
            </p:cNvPr>
            <p:cNvSpPr txBox="1"/>
            <p:nvPr/>
          </p:nvSpPr>
          <p:spPr>
            <a:xfrm>
              <a:off x="325442" y="2029776"/>
              <a:ext cx="2237172" cy="7437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457203">
                <a:defRPr/>
              </a:pPr>
              <a:r>
                <a:rPr lang="en-US" sz="2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Supervised Learning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E767E1-DE38-6CB2-989D-B960E9392B0A}"/>
              </a:ext>
            </a:extLst>
          </p:cNvPr>
          <p:cNvGrpSpPr/>
          <p:nvPr/>
        </p:nvGrpSpPr>
        <p:grpSpPr>
          <a:xfrm>
            <a:off x="7642821" y="2661314"/>
            <a:ext cx="2610276" cy="751630"/>
            <a:chOff x="3084569" y="4224334"/>
            <a:chExt cx="2610276" cy="751629"/>
          </a:xfrm>
        </p:grpSpPr>
        <p:sp>
          <p:nvSpPr>
            <p:cNvPr id="33" name="Rectangle: Rounded Corners 52">
              <a:extLst>
                <a:ext uri="{FF2B5EF4-FFF2-40B4-BE49-F238E27FC236}">
                  <a16:creationId xmlns:a16="http://schemas.microsoft.com/office/drawing/2014/main" id="{A0AD8550-73FA-B4EF-6294-1101744638F8}"/>
                </a:ext>
              </a:extLst>
            </p:cNvPr>
            <p:cNvSpPr/>
            <p:nvPr/>
          </p:nvSpPr>
          <p:spPr>
            <a:xfrm>
              <a:off x="3168373" y="4224334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6B853D-B38F-4509-3DCA-A4DA88244124}"/>
                </a:ext>
              </a:extLst>
            </p:cNvPr>
            <p:cNvSpPr txBox="1"/>
            <p:nvPr/>
          </p:nvSpPr>
          <p:spPr>
            <a:xfrm>
              <a:off x="3084569" y="4263697"/>
              <a:ext cx="2610276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Problems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A9208A-3F07-CC76-6096-4CFBC94B9A14}"/>
              </a:ext>
            </a:extLst>
          </p:cNvPr>
          <p:cNvGrpSpPr/>
          <p:nvPr/>
        </p:nvGrpSpPr>
        <p:grpSpPr>
          <a:xfrm>
            <a:off x="1755499" y="2656917"/>
            <a:ext cx="2610276" cy="751627"/>
            <a:chOff x="508865" y="5356948"/>
            <a:chExt cx="2610276" cy="751629"/>
          </a:xfrm>
        </p:grpSpPr>
        <p:sp>
          <p:nvSpPr>
            <p:cNvPr id="36" name="Rectangle: Rounded Corners 52">
              <a:extLst>
                <a:ext uri="{FF2B5EF4-FFF2-40B4-BE49-F238E27FC236}">
                  <a16:creationId xmlns:a16="http://schemas.microsoft.com/office/drawing/2014/main" id="{FC8CA74A-2A76-CB51-F11C-7CB60CDAA392}"/>
                </a:ext>
              </a:extLst>
            </p:cNvPr>
            <p:cNvSpPr/>
            <p:nvPr/>
          </p:nvSpPr>
          <p:spPr>
            <a:xfrm>
              <a:off x="548515" y="5356948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FC0178-C682-0518-087C-D350FF8F53A4}"/>
                </a:ext>
              </a:extLst>
            </p:cNvPr>
            <p:cNvSpPr txBox="1"/>
            <p:nvPr/>
          </p:nvSpPr>
          <p:spPr>
            <a:xfrm>
              <a:off x="508865" y="5391847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Regression Problems</a:t>
              </a:r>
            </a:p>
          </p:txBody>
        </p:sp>
      </p:grpSp>
      <p:pic>
        <p:nvPicPr>
          <p:cNvPr id="38" name="Picture 2" descr="Naive Bayes : Text Classifier for Spam Detection. | by Naveen Kumar K |  Medium">
            <a:extLst>
              <a:ext uri="{FF2B5EF4-FFF2-40B4-BE49-F238E27FC236}">
                <a16:creationId xmlns:a16="http://schemas.microsoft.com/office/drawing/2014/main" id="{BCCBC079-7EB9-E6D7-B64C-CD8FEA8F6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98" t="10293" r="4756" b="9958"/>
          <a:stretch/>
        </p:blipFill>
        <p:spPr bwMode="auto">
          <a:xfrm>
            <a:off x="7642826" y="4247976"/>
            <a:ext cx="2721305" cy="151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0696268-3F69-764C-868E-DC77DF4A06F2}"/>
              </a:ext>
            </a:extLst>
          </p:cNvPr>
          <p:cNvGrpSpPr/>
          <p:nvPr/>
        </p:nvGrpSpPr>
        <p:grpSpPr>
          <a:xfrm>
            <a:off x="1882851" y="4335470"/>
            <a:ext cx="2378824" cy="1506906"/>
            <a:chOff x="3661767" y="5352567"/>
            <a:chExt cx="2131055" cy="1469159"/>
          </a:xfrm>
        </p:grpSpPr>
        <p:pic>
          <p:nvPicPr>
            <p:cNvPr id="40" name="Picture 4" descr="Regression Analysis Icons - Download Free Vector Icons | Noun Project">
              <a:extLst>
                <a:ext uri="{FF2B5EF4-FFF2-40B4-BE49-F238E27FC236}">
                  <a16:creationId xmlns:a16="http://schemas.microsoft.com/office/drawing/2014/main" id="{6884461E-C21D-4F61-DCC1-7DCE7BF90D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9" t="10132" r="11078" b="11014"/>
            <a:stretch/>
          </p:blipFill>
          <p:spPr bwMode="auto">
            <a:xfrm>
              <a:off x="3921759" y="5352567"/>
              <a:ext cx="1871063" cy="1149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3612BC-FF99-7D3A-DCF5-B04298F30EA4}"/>
                </a:ext>
              </a:extLst>
            </p:cNvPr>
            <p:cNvSpPr txBox="1"/>
            <p:nvPr/>
          </p:nvSpPr>
          <p:spPr>
            <a:xfrm>
              <a:off x="3995082" y="6431638"/>
              <a:ext cx="1724416" cy="390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/>
              <a:r>
                <a:rPr lang="en-US" sz="2000" b="1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Experience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12389E-D5C4-23D8-55E8-76CAE6EF50C2}"/>
                </a:ext>
              </a:extLst>
            </p:cNvPr>
            <p:cNvSpPr txBox="1"/>
            <p:nvPr/>
          </p:nvSpPr>
          <p:spPr>
            <a:xfrm rot="16200000">
              <a:off x="3332686" y="5744121"/>
              <a:ext cx="1016598" cy="358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/>
              <a:r>
                <a:rPr lang="en-US" sz="2000" b="1" dirty="0">
                  <a:solidFill>
                    <a:srgbClr val="43434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Salary</a:t>
              </a:r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9E0A528-89AE-2116-B7DB-E1DE88CF331A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>
          <a:xfrm rot="10800000" flipV="1">
            <a:off x="3038561" y="1713933"/>
            <a:ext cx="1482507" cy="942992"/>
          </a:xfrm>
          <a:prstGeom prst="bentConnector2">
            <a:avLst/>
          </a:prstGeom>
          <a:noFill/>
          <a:ln w="38100" cap="rnd" cmpd="sng" algn="ctr">
            <a:solidFill>
              <a:srgbClr val="FF5969"/>
            </a:solidFill>
            <a:prstDash val="solid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699E80C-B020-98B1-C281-46F006E5036C}"/>
              </a:ext>
            </a:extLst>
          </p:cNvPr>
          <p:cNvCxnSpPr>
            <a:stCxn id="30" idx="6"/>
            <a:endCxn id="34" idx="0"/>
          </p:cNvCxnSpPr>
          <p:nvPr/>
        </p:nvCxnSpPr>
        <p:spPr>
          <a:xfrm>
            <a:off x="7264267" y="1713933"/>
            <a:ext cx="1683692" cy="986744"/>
          </a:xfrm>
          <a:prstGeom prst="bentConnector2">
            <a:avLst/>
          </a:prstGeom>
          <a:noFill/>
          <a:ln w="38100" cap="rnd" cmpd="sng" algn="ctr">
            <a:solidFill>
              <a:srgbClr val="FF5969"/>
            </a:solidFill>
            <a:prstDash val="solid"/>
            <a:tailEnd type="triangle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6738B1-60FC-3730-E3A9-AAA218AD8C24}"/>
              </a:ext>
            </a:extLst>
          </p:cNvPr>
          <p:cNvSpPr txBox="1"/>
          <p:nvPr/>
        </p:nvSpPr>
        <p:spPr>
          <a:xfrm>
            <a:off x="1901297" y="5803525"/>
            <a:ext cx="231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3"/>
            <a:r>
              <a:rPr lang="en-US" sz="2000" b="1" dirty="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Salary Prediction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F3D7E9-D76C-9175-B9E3-A96A6F9EBB44}"/>
              </a:ext>
            </a:extLst>
          </p:cNvPr>
          <p:cNvSpPr txBox="1"/>
          <p:nvPr/>
        </p:nvSpPr>
        <p:spPr>
          <a:xfrm>
            <a:off x="8090471" y="5803524"/>
            <a:ext cx="1826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3"/>
            <a:r>
              <a:rPr lang="en-US" sz="2000" b="1" dirty="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Spam Filter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A83C20-2EC0-F279-8C64-B9C01A8325B8}"/>
              </a:ext>
            </a:extLst>
          </p:cNvPr>
          <p:cNvSpPr txBox="1"/>
          <p:nvPr/>
        </p:nvSpPr>
        <p:spPr>
          <a:xfrm>
            <a:off x="1608610" y="3540084"/>
            <a:ext cx="32215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000" b="1" dirty="0">
                <a:solidFill>
                  <a:srgbClr val="FEC630"/>
                </a:solidFill>
                <a:latin typeface="Aptos" panose="020B0004020202020204" pitchFamily="34" charset="0"/>
              </a:rPr>
              <a:t>Output variable</a:t>
            </a: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</a:rPr>
              <a:t>: real or continuous numeric value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D735BE-5C4D-7994-B0CB-200CDF48FF07}"/>
              </a:ext>
            </a:extLst>
          </p:cNvPr>
          <p:cNvSpPr txBox="1"/>
          <p:nvPr/>
        </p:nvSpPr>
        <p:spPr>
          <a:xfrm>
            <a:off x="6911347" y="3566801"/>
            <a:ext cx="4073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000" b="1" dirty="0">
                <a:solidFill>
                  <a:srgbClr val="FEC630"/>
                </a:solidFill>
                <a:latin typeface="Aptos" panose="020B0004020202020204" pitchFamily="34" charset="0"/>
              </a:rPr>
              <a:t>Output variable</a:t>
            </a: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</a:rPr>
              <a:t>: categorical with two or more classes</a:t>
            </a: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1613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6F6FD-8B07-7991-5B99-17B1FB348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C71FD8B-7E00-7DB5-626B-A03054471A8B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DA83F07-CCE8-BAE5-6FF6-35A1956F4239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Types of 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06B249-5E94-2134-31D2-DBED71CD5317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7AB967D-E511-1547-5682-36A315FF1B9F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E6DFAC-0827-EB6F-3C81-5503F8616F7C}"/>
              </a:ext>
            </a:extLst>
          </p:cNvPr>
          <p:cNvGrpSpPr/>
          <p:nvPr/>
        </p:nvGrpSpPr>
        <p:grpSpPr>
          <a:xfrm>
            <a:off x="4553336" y="1028133"/>
            <a:ext cx="2743200" cy="1371600"/>
            <a:chOff x="201155" y="1692344"/>
            <a:chExt cx="2485747" cy="13716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7322A35-4820-593A-B12E-24858B014AFA}"/>
                </a:ext>
              </a:extLst>
            </p:cNvPr>
            <p:cNvSpPr/>
            <p:nvPr/>
          </p:nvSpPr>
          <p:spPr>
            <a:xfrm>
              <a:off x="201155" y="1692344"/>
              <a:ext cx="2485747" cy="1371600"/>
            </a:xfrm>
            <a:prstGeom prst="ellipse">
              <a:avLst/>
            </a:prstGeom>
            <a:solidFill>
              <a:srgbClr val="FF5969"/>
            </a:solidFill>
            <a:ln w="15875" cap="rnd" cmpd="sng" algn="ctr">
              <a:noFill/>
              <a:prstDash val="solid"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BD48184-0A9C-EA1E-676B-3BC873D06565}"/>
                </a:ext>
              </a:extLst>
            </p:cNvPr>
            <p:cNvSpPr txBox="1"/>
            <p:nvPr/>
          </p:nvSpPr>
          <p:spPr>
            <a:xfrm>
              <a:off x="325442" y="2029776"/>
              <a:ext cx="2237172" cy="7437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457203">
                <a:defRPr/>
              </a:pPr>
              <a:r>
                <a:rPr lang="en-US" sz="2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Supervised Learning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DA5C48-1593-ED76-F672-53340E93DE3F}"/>
              </a:ext>
            </a:extLst>
          </p:cNvPr>
          <p:cNvGrpSpPr/>
          <p:nvPr/>
        </p:nvGrpSpPr>
        <p:grpSpPr>
          <a:xfrm>
            <a:off x="7675090" y="2661314"/>
            <a:ext cx="2610276" cy="751630"/>
            <a:chOff x="3084569" y="4224334"/>
            <a:chExt cx="2610276" cy="75162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D1FDC57-8A62-2610-F351-34C546559736}"/>
                </a:ext>
              </a:extLst>
            </p:cNvPr>
            <p:cNvSpPr/>
            <p:nvPr/>
          </p:nvSpPr>
          <p:spPr>
            <a:xfrm>
              <a:off x="3168373" y="4224334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DA92527-1D28-42DD-C749-F6932EA7E39C}"/>
                </a:ext>
              </a:extLst>
            </p:cNvPr>
            <p:cNvSpPr txBox="1"/>
            <p:nvPr/>
          </p:nvSpPr>
          <p:spPr>
            <a:xfrm>
              <a:off x="3084569" y="4263697"/>
              <a:ext cx="2610276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 Problems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7235E0-2569-11D8-92B6-574EACA920BF}"/>
              </a:ext>
            </a:extLst>
          </p:cNvPr>
          <p:cNvGrpSpPr/>
          <p:nvPr/>
        </p:nvGrpSpPr>
        <p:grpSpPr>
          <a:xfrm>
            <a:off x="1787769" y="2656917"/>
            <a:ext cx="2610276" cy="751627"/>
            <a:chOff x="508865" y="5356948"/>
            <a:chExt cx="2610276" cy="751629"/>
          </a:xfrm>
        </p:grpSpPr>
        <p:sp>
          <p:nvSpPr>
            <p:cNvPr id="56" name="Rectangle: Rounded Corners 52">
              <a:extLst>
                <a:ext uri="{FF2B5EF4-FFF2-40B4-BE49-F238E27FC236}">
                  <a16:creationId xmlns:a16="http://schemas.microsoft.com/office/drawing/2014/main" id="{29E084B9-9816-07B8-9586-31E108546AB6}"/>
                </a:ext>
              </a:extLst>
            </p:cNvPr>
            <p:cNvSpPr/>
            <p:nvPr/>
          </p:nvSpPr>
          <p:spPr>
            <a:xfrm>
              <a:off x="548515" y="5356948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FF5969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B492640-8125-7EFD-7877-41BA992C4DFE}"/>
                </a:ext>
              </a:extLst>
            </p:cNvPr>
            <p:cNvSpPr txBox="1"/>
            <p:nvPr/>
          </p:nvSpPr>
          <p:spPr>
            <a:xfrm>
              <a:off x="508865" y="5391847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Regression Problems</a:t>
              </a:r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62DAD065-7D3F-F580-B49F-493E83C75072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>
          <a:xfrm rot="10800000" flipV="1">
            <a:off x="3070829" y="1713933"/>
            <a:ext cx="1482507" cy="942992"/>
          </a:xfrm>
          <a:prstGeom prst="bentConnector2">
            <a:avLst/>
          </a:prstGeom>
          <a:noFill/>
          <a:ln w="38100" cap="rnd" cmpd="sng" algn="ctr">
            <a:solidFill>
              <a:srgbClr val="FF5969"/>
            </a:solidFill>
            <a:prstDash val="solid"/>
            <a:tailEnd type="triangle"/>
          </a:ln>
          <a:effectLst/>
        </p:spPr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4DA24E2-0829-1039-916B-0FCB562DC4A5}"/>
              </a:ext>
            </a:extLst>
          </p:cNvPr>
          <p:cNvCxnSpPr>
            <a:stCxn id="50" idx="6"/>
            <a:endCxn id="54" idx="0"/>
          </p:cNvCxnSpPr>
          <p:nvPr/>
        </p:nvCxnSpPr>
        <p:spPr>
          <a:xfrm>
            <a:off x="7296536" y="1713933"/>
            <a:ext cx="1683692" cy="986744"/>
          </a:xfrm>
          <a:prstGeom prst="bentConnector2">
            <a:avLst/>
          </a:prstGeom>
          <a:noFill/>
          <a:ln w="38100" cap="rnd" cmpd="sng" algn="ctr">
            <a:solidFill>
              <a:srgbClr val="FF5969"/>
            </a:solidFill>
            <a:prstDash val="soli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024D014-951B-08A6-0D26-04EB1A6979F2}"/>
              </a:ext>
            </a:extLst>
          </p:cNvPr>
          <p:cNvSpPr txBox="1"/>
          <p:nvPr/>
        </p:nvSpPr>
        <p:spPr>
          <a:xfrm>
            <a:off x="1097846" y="3690191"/>
            <a:ext cx="4431109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Simple Linear Regression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Multiple Linear Regression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Polynomial Regression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Support Vector Regression (SVR)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Decision Tree Regression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Random Forest Regression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6C07F5-92E0-1350-0187-44B07F5EECC6}"/>
              </a:ext>
            </a:extLst>
          </p:cNvPr>
          <p:cNvSpPr txBox="1"/>
          <p:nvPr/>
        </p:nvSpPr>
        <p:spPr>
          <a:xfrm>
            <a:off x="6901354" y="3690192"/>
            <a:ext cx="4431109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Logistic Regression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Support Vector Machines (SVM)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K-Nearest Neighbors (KNN)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Decision Tree Classifier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Random Forest Classifier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Naïve Bays Classifier</a:t>
            </a:r>
          </a:p>
        </p:txBody>
      </p:sp>
    </p:spTree>
    <p:extLst>
      <p:ext uri="{BB962C8B-B14F-4D97-AF65-F5344CB8AC3E}">
        <p14:creationId xmlns:p14="http://schemas.microsoft.com/office/powerpoint/2010/main" val="176270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53EF09-ABE7-3FF7-9AEE-53754440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D4BD1B-E8EA-765D-410C-754F4C0B4BF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05AECE3-B68E-B464-84AB-6D69511AA164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B7FCC-C1C0-E23F-319A-69DD89277593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D0EFC49-952A-3682-6B62-57FF50D88509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BC20DB91-0336-3173-8775-EA5BC9E2347C}"/>
              </a:ext>
            </a:extLst>
          </p:cNvPr>
          <p:cNvSpPr txBox="1"/>
          <p:nvPr/>
        </p:nvSpPr>
        <p:spPr>
          <a:xfrm>
            <a:off x="578733" y="1141071"/>
            <a:ext cx="11232267" cy="28365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469900" indent="-457200" algn="just" defTabSz="457200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 sz="2800" b="1">
                <a:solidFill>
                  <a:srgbClr val="FF505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812800" marR="0" lvl="1" indent="-342900" algn="just" defTabSz="45720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cs typeface="Arial" panose="020B0604020202020204" pitchFamily="34" charset="0"/>
              </a:defRPr>
            </a:lvl2pPr>
          </a:lstStyle>
          <a:p>
            <a:r>
              <a:rPr lang="en-US" dirty="0">
                <a:latin typeface="Aptos" panose="020B0004020202020204" pitchFamily="34" charset="0"/>
              </a:rPr>
              <a:t>Training Data 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is </a:t>
            </a:r>
            <a:r>
              <a:rPr lang="en-US" dirty="0">
                <a:solidFill>
                  <a:srgbClr val="6600FF"/>
                </a:solidFill>
                <a:latin typeface="Aptos" panose="020B0004020202020204" pitchFamily="34" charset="0"/>
              </a:rPr>
              <a:t>Unlabeled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 (desired output is unknown).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For example, data about your blog’s visitors or visitors of a shopping mall.</a:t>
            </a:r>
          </a:p>
          <a:p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Only input data is given.</a:t>
            </a:r>
          </a:p>
          <a:p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No supervision is provided (learning without a teacher).</a:t>
            </a:r>
          </a:p>
          <a:p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Find hidden patterns in the data.</a:t>
            </a:r>
          </a:p>
          <a:p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706AD7C-606B-81C1-4BE6-343BF23E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45" y="4355677"/>
            <a:ext cx="5346655" cy="185334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420840A-1411-B746-EFE8-43D792E8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744" y="3789457"/>
            <a:ext cx="4483261" cy="26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55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AFDE3-047B-6962-92C4-3A77510FF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893274-D9BE-14B7-636C-7EEEDACF720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269971-BE29-D8B8-8F66-BDB711B4D23F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Unsupervised Learning – Example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8EDE5-0DAA-7477-078C-1A55DF18FFC7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857A5B2-199C-E26A-60A7-0E6124CBB56B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A689AAB-0A74-A562-10DB-4A901E00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4" y="1199113"/>
            <a:ext cx="5247689" cy="3106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F3C41C-4145-5493-8885-240BF522B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77" y="3094493"/>
            <a:ext cx="6371195" cy="3007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3125FA-E4B0-006F-01D5-51F1DEA4E3E5}"/>
              </a:ext>
            </a:extLst>
          </p:cNvPr>
          <p:cNvSpPr txBox="1"/>
          <p:nvPr/>
        </p:nvSpPr>
        <p:spPr>
          <a:xfrm>
            <a:off x="381000" y="4338934"/>
            <a:ext cx="453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ptos" panose="020B0004020202020204" pitchFamily="34" charset="0"/>
              </a:rPr>
              <a:t>An unlabeled training data about your blog’s visitors.</a:t>
            </a:r>
            <a:endParaRPr lang="en-US" sz="4800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AC213-2F6B-6A55-F687-FECE471A651C}"/>
              </a:ext>
            </a:extLst>
          </p:cNvPr>
          <p:cNvSpPr txBox="1"/>
          <p:nvPr/>
        </p:nvSpPr>
        <p:spPr>
          <a:xfrm>
            <a:off x="6076657" y="2080766"/>
            <a:ext cx="49192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ptos" panose="020B0004020202020204" pitchFamily="34" charset="0"/>
              </a:rPr>
              <a:t>Apply unsupervised algorithm to detect groups of similar visitors.</a:t>
            </a:r>
            <a:endParaRPr lang="en-US" sz="4800" dirty="0">
              <a:latin typeface="Aptos" panose="020B00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91DA06-CC6E-4373-FCB9-90DE65FD50EA}"/>
              </a:ext>
            </a:extLst>
          </p:cNvPr>
          <p:cNvSpPr/>
          <p:nvPr/>
        </p:nvSpPr>
        <p:spPr>
          <a:xfrm>
            <a:off x="5104440" y="1371922"/>
            <a:ext cx="3426107" cy="1348133"/>
          </a:xfrm>
          <a:custGeom>
            <a:avLst/>
            <a:gdLst>
              <a:gd name="connsiteX0" fmla="*/ 0 w 3426107"/>
              <a:gd name="connsiteY0" fmla="*/ 1081916 h 1081916"/>
              <a:gd name="connsiteX1" fmla="*/ 1388962 w 3426107"/>
              <a:gd name="connsiteY1" fmla="*/ 17045 h 1081916"/>
              <a:gd name="connsiteX2" fmla="*/ 3426107 w 3426107"/>
              <a:gd name="connsiteY2" fmla="*/ 526331 h 1081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6107" h="1081916">
                <a:moveTo>
                  <a:pt x="0" y="1081916"/>
                </a:moveTo>
                <a:cubicBezTo>
                  <a:pt x="408972" y="595779"/>
                  <a:pt x="817944" y="109643"/>
                  <a:pt x="1388962" y="17045"/>
                </a:cubicBezTo>
                <a:cubicBezTo>
                  <a:pt x="1959980" y="-75553"/>
                  <a:pt x="2693043" y="225389"/>
                  <a:pt x="3426107" y="526331"/>
                </a:cubicBezTo>
              </a:path>
            </a:pathLst>
          </a:custGeom>
          <a:noFill/>
          <a:ln w="57150">
            <a:solidFill>
              <a:srgbClr val="FF5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519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23CE3-E709-9436-28A8-D421DED5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950602-4052-B6C3-DB90-985EBA3598D9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497203A-A34F-5D4A-C88C-0BFF462E0ED0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Unsupervised Learning – Example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B53C4-8F41-9D7A-0156-7352B2792625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12B59E-F670-A8BE-E0B4-04C4476ECAB6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54E8E8D-CB3F-291B-6604-797C8AFD4C27}"/>
              </a:ext>
            </a:extLst>
          </p:cNvPr>
          <p:cNvSpPr txBox="1"/>
          <p:nvPr/>
        </p:nvSpPr>
        <p:spPr>
          <a:xfrm>
            <a:off x="637379" y="1246463"/>
            <a:ext cx="2237171" cy="4980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457203"/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Call duration</a:t>
            </a:r>
          </a:p>
        </p:txBody>
      </p:sp>
      <p:sp>
        <p:nvSpPr>
          <p:cNvPr id="87" name="Right Arrow 47">
            <a:extLst>
              <a:ext uri="{FF2B5EF4-FFF2-40B4-BE49-F238E27FC236}">
                <a16:creationId xmlns:a16="http://schemas.microsoft.com/office/drawing/2014/main" id="{D41DF5E8-879C-5947-0E5F-34197924A229}"/>
              </a:ext>
            </a:extLst>
          </p:cNvPr>
          <p:cNvSpPr/>
          <p:nvPr/>
        </p:nvSpPr>
        <p:spPr>
          <a:xfrm>
            <a:off x="6193433" y="2555817"/>
            <a:ext cx="1237515" cy="755105"/>
          </a:xfrm>
          <a:prstGeom prst="rightArrow">
            <a:avLst/>
          </a:prstGeom>
          <a:solidFill>
            <a:srgbClr val="FF5969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th-TH" kern="0" dirty="0">
              <a:solidFill>
                <a:prstClr val="white"/>
              </a:solidFill>
              <a:latin typeface="Aptos" panose="020B0004020202020204" pitchFamily="34" charset="0"/>
              <a:cs typeface="DilleniaUPC" panose="02020603050405020304" pitchFamily="18" charset="-34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A3E2614-2665-5F9C-D6E1-3C6900D73622}"/>
              </a:ext>
            </a:extLst>
          </p:cNvPr>
          <p:cNvSpPr txBox="1"/>
          <p:nvPr/>
        </p:nvSpPr>
        <p:spPr>
          <a:xfrm>
            <a:off x="3728371" y="1346273"/>
            <a:ext cx="2237172" cy="490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457203"/>
            <a:r>
              <a:rPr lang="en-US" sz="2800" b="1" dirty="0">
                <a:solidFill>
                  <a:srgbClr val="FF5969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Machine</a:t>
            </a:r>
          </a:p>
        </p:txBody>
      </p:sp>
      <p:pic>
        <p:nvPicPr>
          <p:cNvPr id="89" name="Picture 5">
            <a:extLst>
              <a:ext uri="{FF2B5EF4-FFF2-40B4-BE49-F238E27FC236}">
                <a16:creationId xmlns:a16="http://schemas.microsoft.com/office/drawing/2014/main" id="{04DC0B22-F264-9E03-0E28-9E94D0383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532635" y="2089058"/>
            <a:ext cx="2628655" cy="2142353"/>
          </a:xfrm>
          <a:prstGeom prst="rect">
            <a:avLst/>
          </a:prstGeom>
        </p:spPr>
      </p:pic>
      <p:sp>
        <p:nvSpPr>
          <p:cNvPr id="90" name="Right Arrow 106">
            <a:extLst>
              <a:ext uri="{FF2B5EF4-FFF2-40B4-BE49-F238E27FC236}">
                <a16:creationId xmlns:a16="http://schemas.microsoft.com/office/drawing/2014/main" id="{93319CAC-1729-B100-CFA5-4E343F6F160A}"/>
              </a:ext>
            </a:extLst>
          </p:cNvPr>
          <p:cNvSpPr/>
          <p:nvPr/>
        </p:nvSpPr>
        <p:spPr>
          <a:xfrm rot="1338557">
            <a:off x="2363437" y="2191377"/>
            <a:ext cx="1153747" cy="389553"/>
          </a:xfrm>
          <a:prstGeom prst="rightArrow">
            <a:avLst/>
          </a:prstGeom>
          <a:solidFill>
            <a:srgbClr val="FF5969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th-TH" kern="0" dirty="0">
              <a:solidFill>
                <a:prstClr val="white"/>
              </a:solidFill>
              <a:latin typeface="Aptos" panose="020B0004020202020204" pitchFamily="34" charset="0"/>
              <a:cs typeface="DilleniaUPC" panose="02020603050405020304" pitchFamily="18" charset="-34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B0C067F-E958-9F87-25ED-4104C4F768BC}"/>
              </a:ext>
            </a:extLst>
          </p:cNvPr>
          <p:cNvSpPr/>
          <p:nvPr/>
        </p:nvSpPr>
        <p:spPr>
          <a:xfrm>
            <a:off x="8220140" y="1960100"/>
            <a:ext cx="1046008" cy="1066041"/>
          </a:xfrm>
          <a:prstGeom prst="ellipse">
            <a:avLst/>
          </a:prstGeom>
          <a:noFill/>
          <a:ln w="15875" cap="rnd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FE2A50-19BF-6DD5-E5B0-B23EA5058784}"/>
              </a:ext>
            </a:extLst>
          </p:cNvPr>
          <p:cNvSpPr txBox="1"/>
          <p:nvPr/>
        </p:nvSpPr>
        <p:spPr>
          <a:xfrm>
            <a:off x="3834130" y="2500818"/>
            <a:ext cx="2025663" cy="8101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457203"/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Find hidden pattern</a:t>
            </a:r>
          </a:p>
        </p:txBody>
      </p:sp>
      <p:pic>
        <p:nvPicPr>
          <p:cNvPr id="93" name="Picture 12">
            <a:extLst>
              <a:ext uri="{FF2B5EF4-FFF2-40B4-BE49-F238E27FC236}">
                <a16:creationId xmlns:a16="http://schemas.microsoft.com/office/drawing/2014/main" id="{D0FA52AA-7427-8787-E006-8F111D0A7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47861" y="1693683"/>
            <a:ext cx="1098091" cy="1098091"/>
          </a:xfrm>
          <a:prstGeom prst="rect">
            <a:avLst/>
          </a:prstGeom>
        </p:spPr>
      </p:pic>
      <p:pic>
        <p:nvPicPr>
          <p:cNvPr id="94" name="Picture 14">
            <a:extLst>
              <a:ext uri="{FF2B5EF4-FFF2-40B4-BE49-F238E27FC236}">
                <a16:creationId xmlns:a16="http://schemas.microsoft.com/office/drawing/2014/main" id="{02C8D6B7-423F-918F-F48B-A26002700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58805" y="3310919"/>
            <a:ext cx="1295555" cy="129555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D69ECCE-1586-9594-985E-0FD8292A97D8}"/>
              </a:ext>
            </a:extLst>
          </p:cNvPr>
          <p:cNvSpPr txBox="1"/>
          <p:nvPr/>
        </p:nvSpPr>
        <p:spPr>
          <a:xfrm>
            <a:off x="637378" y="4643422"/>
            <a:ext cx="2487788" cy="4980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457203"/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Internet usage</a:t>
            </a:r>
          </a:p>
        </p:txBody>
      </p:sp>
      <p:sp>
        <p:nvSpPr>
          <p:cNvPr id="96" name="Right Arrow 106">
            <a:extLst>
              <a:ext uri="{FF2B5EF4-FFF2-40B4-BE49-F238E27FC236}">
                <a16:creationId xmlns:a16="http://schemas.microsoft.com/office/drawing/2014/main" id="{40B151AF-6EFA-6450-BC0D-BCA3DC1E9872}"/>
              </a:ext>
            </a:extLst>
          </p:cNvPr>
          <p:cNvSpPr/>
          <p:nvPr/>
        </p:nvSpPr>
        <p:spPr>
          <a:xfrm rot="19784591">
            <a:off x="2406902" y="3464106"/>
            <a:ext cx="1166285" cy="389553"/>
          </a:xfrm>
          <a:prstGeom prst="rightArrow">
            <a:avLst/>
          </a:prstGeom>
          <a:solidFill>
            <a:srgbClr val="FF5969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th-TH" kern="0" dirty="0">
              <a:solidFill>
                <a:prstClr val="white"/>
              </a:solidFill>
              <a:latin typeface="Aptos" panose="020B0004020202020204" pitchFamily="34" charset="0"/>
              <a:cs typeface="DilleniaUPC" panose="02020603050405020304" pitchFamily="18" charset="-34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A4A0191-CF77-9C22-D5EE-C2FFC0FD9F8C}"/>
              </a:ext>
            </a:extLst>
          </p:cNvPr>
          <p:cNvCxnSpPr>
            <a:cxnSpLocks/>
          </p:cNvCxnSpPr>
          <p:nvPr/>
        </p:nvCxnSpPr>
        <p:spPr>
          <a:xfrm flipV="1">
            <a:off x="8078645" y="1297192"/>
            <a:ext cx="0" cy="3174363"/>
          </a:xfrm>
          <a:prstGeom prst="straightConnector1">
            <a:avLst/>
          </a:prstGeom>
          <a:noFill/>
          <a:ln w="5715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928D07A-0468-E68F-FB1C-39375CBF8807}"/>
              </a:ext>
            </a:extLst>
          </p:cNvPr>
          <p:cNvCxnSpPr>
            <a:cxnSpLocks/>
          </p:cNvCxnSpPr>
          <p:nvPr/>
        </p:nvCxnSpPr>
        <p:spPr>
          <a:xfrm>
            <a:off x="7708170" y="3993183"/>
            <a:ext cx="3762343" cy="0"/>
          </a:xfrm>
          <a:prstGeom prst="straightConnector1">
            <a:avLst/>
          </a:prstGeom>
          <a:noFill/>
          <a:ln w="57150" cap="rnd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9AC3DA6-50AF-E229-AB4E-E78AE4E26CB1}"/>
              </a:ext>
            </a:extLst>
          </p:cNvPr>
          <p:cNvSpPr txBox="1"/>
          <p:nvPr/>
        </p:nvSpPr>
        <p:spPr>
          <a:xfrm rot="16200000">
            <a:off x="6553094" y="2456234"/>
            <a:ext cx="2487788" cy="4980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457203"/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Internet usage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471850-711D-BFC9-4742-5277CFF060E5}"/>
              </a:ext>
            </a:extLst>
          </p:cNvPr>
          <p:cNvSpPr txBox="1"/>
          <p:nvPr/>
        </p:nvSpPr>
        <p:spPr>
          <a:xfrm>
            <a:off x="8702284" y="4034466"/>
            <a:ext cx="2237171" cy="4980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457203"/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Call duration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CD0C69D-D87B-FEBB-60EF-0C50574BEF2F}"/>
              </a:ext>
            </a:extLst>
          </p:cNvPr>
          <p:cNvSpPr/>
          <p:nvPr/>
        </p:nvSpPr>
        <p:spPr>
          <a:xfrm>
            <a:off x="8660595" y="2462308"/>
            <a:ext cx="182880" cy="182880"/>
          </a:xfrm>
          <a:prstGeom prst="ellipse">
            <a:avLst/>
          </a:prstGeom>
          <a:solidFill>
            <a:srgbClr val="6600FF"/>
          </a:solidFill>
          <a:ln w="15875" cap="rnd" cmpd="sng" algn="ctr">
            <a:solidFill>
              <a:srgbClr val="6600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34A03CC-2A4F-6506-23D5-83D1C3DB3C71}"/>
              </a:ext>
            </a:extLst>
          </p:cNvPr>
          <p:cNvSpPr/>
          <p:nvPr/>
        </p:nvSpPr>
        <p:spPr>
          <a:xfrm>
            <a:off x="8439317" y="2549331"/>
            <a:ext cx="182880" cy="182880"/>
          </a:xfrm>
          <a:prstGeom prst="ellipse">
            <a:avLst/>
          </a:prstGeom>
          <a:solidFill>
            <a:srgbClr val="6600FF"/>
          </a:solidFill>
          <a:ln w="15875" cap="rnd" cmpd="sng" algn="ctr">
            <a:solidFill>
              <a:srgbClr val="6600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BCBCD07-9362-AA5A-32C7-40BFE0E0B318}"/>
              </a:ext>
            </a:extLst>
          </p:cNvPr>
          <p:cNvSpPr/>
          <p:nvPr/>
        </p:nvSpPr>
        <p:spPr>
          <a:xfrm>
            <a:off x="8660595" y="2134975"/>
            <a:ext cx="182880" cy="182880"/>
          </a:xfrm>
          <a:prstGeom prst="ellipse">
            <a:avLst/>
          </a:prstGeom>
          <a:solidFill>
            <a:srgbClr val="6600FF"/>
          </a:solidFill>
          <a:ln w="15875" cap="rnd" cmpd="sng" algn="ctr">
            <a:solidFill>
              <a:srgbClr val="6600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6F74C47-9F40-2AEB-BA73-D3B7741B4F4D}"/>
              </a:ext>
            </a:extLst>
          </p:cNvPr>
          <p:cNvSpPr/>
          <p:nvPr/>
        </p:nvSpPr>
        <p:spPr>
          <a:xfrm>
            <a:off x="8400919" y="2317855"/>
            <a:ext cx="182880" cy="182880"/>
          </a:xfrm>
          <a:prstGeom prst="ellipse">
            <a:avLst/>
          </a:prstGeom>
          <a:solidFill>
            <a:srgbClr val="6600FF"/>
          </a:solidFill>
          <a:ln w="15875" cap="rnd" cmpd="sng" algn="ctr">
            <a:solidFill>
              <a:srgbClr val="6600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4411175-2122-B4C7-62CD-24DBDA09AE49}"/>
              </a:ext>
            </a:extLst>
          </p:cNvPr>
          <p:cNvSpPr/>
          <p:nvPr/>
        </p:nvSpPr>
        <p:spPr>
          <a:xfrm>
            <a:off x="8828831" y="2311239"/>
            <a:ext cx="182880" cy="182880"/>
          </a:xfrm>
          <a:prstGeom prst="ellipse">
            <a:avLst/>
          </a:prstGeom>
          <a:solidFill>
            <a:srgbClr val="6600FF"/>
          </a:solidFill>
          <a:ln w="15875" cap="rnd" cmpd="sng" algn="ctr">
            <a:solidFill>
              <a:srgbClr val="6600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74FC277-6EF3-2CA7-E993-578CFC0335D6}"/>
              </a:ext>
            </a:extLst>
          </p:cNvPr>
          <p:cNvSpPr/>
          <p:nvPr/>
        </p:nvSpPr>
        <p:spPr>
          <a:xfrm>
            <a:off x="8863320" y="2598435"/>
            <a:ext cx="182880" cy="182880"/>
          </a:xfrm>
          <a:prstGeom prst="ellipse">
            <a:avLst/>
          </a:prstGeom>
          <a:solidFill>
            <a:srgbClr val="6600FF"/>
          </a:solidFill>
          <a:ln w="15875" cap="rnd" cmpd="sng" algn="ctr">
            <a:solidFill>
              <a:srgbClr val="6600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1133F56-054B-5D89-A090-45A5E2F52689}"/>
              </a:ext>
            </a:extLst>
          </p:cNvPr>
          <p:cNvSpPr/>
          <p:nvPr/>
        </p:nvSpPr>
        <p:spPr>
          <a:xfrm>
            <a:off x="10236275" y="1753312"/>
            <a:ext cx="182880" cy="182880"/>
          </a:xfrm>
          <a:prstGeom prst="ellipse">
            <a:avLst/>
          </a:prstGeom>
          <a:solidFill>
            <a:srgbClr val="FEC63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8794382-CC6A-B86F-48A6-6DF0F2158C55}"/>
              </a:ext>
            </a:extLst>
          </p:cNvPr>
          <p:cNvSpPr/>
          <p:nvPr/>
        </p:nvSpPr>
        <p:spPr>
          <a:xfrm>
            <a:off x="10014996" y="1840335"/>
            <a:ext cx="182880" cy="182880"/>
          </a:xfrm>
          <a:prstGeom prst="ellipse">
            <a:avLst/>
          </a:prstGeom>
          <a:solidFill>
            <a:srgbClr val="FEC63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5EFF95D-87F5-027E-F70C-90366009CEE0}"/>
              </a:ext>
            </a:extLst>
          </p:cNvPr>
          <p:cNvSpPr/>
          <p:nvPr/>
        </p:nvSpPr>
        <p:spPr>
          <a:xfrm>
            <a:off x="10236275" y="1425979"/>
            <a:ext cx="182880" cy="182880"/>
          </a:xfrm>
          <a:prstGeom prst="ellipse">
            <a:avLst/>
          </a:prstGeom>
          <a:solidFill>
            <a:srgbClr val="FEC63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5D25FC4-51F1-C0D7-CF24-4A18017077B6}"/>
              </a:ext>
            </a:extLst>
          </p:cNvPr>
          <p:cNvSpPr/>
          <p:nvPr/>
        </p:nvSpPr>
        <p:spPr>
          <a:xfrm>
            <a:off x="9976599" y="1608859"/>
            <a:ext cx="182880" cy="182880"/>
          </a:xfrm>
          <a:prstGeom prst="ellipse">
            <a:avLst/>
          </a:prstGeom>
          <a:solidFill>
            <a:srgbClr val="FEC63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2B3FF89-35E9-D6A5-9531-C8DD7EB7E244}"/>
              </a:ext>
            </a:extLst>
          </p:cNvPr>
          <p:cNvSpPr/>
          <p:nvPr/>
        </p:nvSpPr>
        <p:spPr>
          <a:xfrm>
            <a:off x="10404511" y="1602243"/>
            <a:ext cx="182880" cy="182880"/>
          </a:xfrm>
          <a:prstGeom prst="ellipse">
            <a:avLst/>
          </a:prstGeom>
          <a:solidFill>
            <a:srgbClr val="FEC63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B11AA87-4E33-CEE6-BBC7-12A076F19D83}"/>
              </a:ext>
            </a:extLst>
          </p:cNvPr>
          <p:cNvSpPr/>
          <p:nvPr/>
        </p:nvSpPr>
        <p:spPr>
          <a:xfrm>
            <a:off x="10438999" y="1889439"/>
            <a:ext cx="182880" cy="182880"/>
          </a:xfrm>
          <a:prstGeom prst="ellipse">
            <a:avLst/>
          </a:prstGeom>
          <a:solidFill>
            <a:srgbClr val="FEC630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7B07EEB-7AF9-F7BA-A287-FDACC0AA2473}"/>
              </a:ext>
            </a:extLst>
          </p:cNvPr>
          <p:cNvSpPr/>
          <p:nvPr/>
        </p:nvSpPr>
        <p:spPr>
          <a:xfrm>
            <a:off x="10206043" y="3294865"/>
            <a:ext cx="182880" cy="182880"/>
          </a:xfrm>
          <a:prstGeom prst="ellipse">
            <a:avLst/>
          </a:prstGeom>
          <a:solidFill>
            <a:srgbClr val="FF5969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A01B0E1-02F1-723C-BE44-BEAB56569427}"/>
              </a:ext>
            </a:extLst>
          </p:cNvPr>
          <p:cNvSpPr/>
          <p:nvPr/>
        </p:nvSpPr>
        <p:spPr>
          <a:xfrm>
            <a:off x="9984764" y="3381888"/>
            <a:ext cx="182880" cy="182880"/>
          </a:xfrm>
          <a:prstGeom prst="ellipse">
            <a:avLst/>
          </a:prstGeom>
          <a:solidFill>
            <a:srgbClr val="FF5969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EDCE35F-7247-BE95-FCBC-1759C2AFD807}"/>
              </a:ext>
            </a:extLst>
          </p:cNvPr>
          <p:cNvSpPr/>
          <p:nvPr/>
        </p:nvSpPr>
        <p:spPr>
          <a:xfrm>
            <a:off x="10206043" y="2967531"/>
            <a:ext cx="182880" cy="182880"/>
          </a:xfrm>
          <a:prstGeom prst="ellipse">
            <a:avLst/>
          </a:prstGeom>
          <a:solidFill>
            <a:srgbClr val="FF5969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A932FA2-5041-1E29-283A-7AC44754278B}"/>
              </a:ext>
            </a:extLst>
          </p:cNvPr>
          <p:cNvSpPr/>
          <p:nvPr/>
        </p:nvSpPr>
        <p:spPr>
          <a:xfrm>
            <a:off x="9946367" y="3150411"/>
            <a:ext cx="182880" cy="182880"/>
          </a:xfrm>
          <a:prstGeom prst="ellipse">
            <a:avLst/>
          </a:prstGeom>
          <a:solidFill>
            <a:srgbClr val="FF5969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5DF1E73-6463-C20A-F8AC-C8F577791226}"/>
              </a:ext>
            </a:extLst>
          </p:cNvPr>
          <p:cNvSpPr/>
          <p:nvPr/>
        </p:nvSpPr>
        <p:spPr>
          <a:xfrm>
            <a:off x="10374279" y="3143796"/>
            <a:ext cx="182880" cy="182880"/>
          </a:xfrm>
          <a:prstGeom prst="ellipse">
            <a:avLst/>
          </a:prstGeom>
          <a:solidFill>
            <a:srgbClr val="FF5969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B16CD55-38D6-D572-E43A-4CF9BF3F570B}"/>
              </a:ext>
            </a:extLst>
          </p:cNvPr>
          <p:cNvSpPr/>
          <p:nvPr/>
        </p:nvSpPr>
        <p:spPr>
          <a:xfrm>
            <a:off x="10408767" y="3430992"/>
            <a:ext cx="182880" cy="182880"/>
          </a:xfrm>
          <a:prstGeom prst="ellipse">
            <a:avLst/>
          </a:prstGeom>
          <a:solidFill>
            <a:srgbClr val="FF5969"/>
          </a:solidFill>
          <a:ln w="1587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629F9D4-128D-40DD-20C1-65D76001B5B0}"/>
              </a:ext>
            </a:extLst>
          </p:cNvPr>
          <p:cNvSpPr/>
          <p:nvPr/>
        </p:nvSpPr>
        <p:spPr>
          <a:xfrm>
            <a:off x="9769079" y="1304232"/>
            <a:ext cx="1046008" cy="1066041"/>
          </a:xfrm>
          <a:prstGeom prst="ellipse">
            <a:avLst/>
          </a:prstGeom>
          <a:noFill/>
          <a:ln w="15875" cap="rnd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0DC8808-ED75-D570-6F81-AFBA772494DD}"/>
              </a:ext>
            </a:extLst>
          </p:cNvPr>
          <p:cNvSpPr/>
          <p:nvPr/>
        </p:nvSpPr>
        <p:spPr>
          <a:xfrm>
            <a:off x="9713271" y="2749584"/>
            <a:ext cx="1046008" cy="1066041"/>
          </a:xfrm>
          <a:prstGeom prst="ellipse">
            <a:avLst/>
          </a:prstGeom>
          <a:noFill/>
          <a:ln w="15875" cap="rnd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algn="ctr" defTabSz="457203">
              <a:defRPr/>
            </a:pPr>
            <a:endParaRPr lang="en-US" kern="0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058F153-7380-2907-16DD-C53D41090DB2}"/>
              </a:ext>
            </a:extLst>
          </p:cNvPr>
          <p:cNvSpPr txBox="1"/>
          <p:nvPr/>
        </p:nvSpPr>
        <p:spPr>
          <a:xfrm>
            <a:off x="8486149" y="2979915"/>
            <a:ext cx="576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3"/>
            <a:r>
              <a:rPr lang="en-US" sz="2800" b="1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</a:t>
            </a:r>
            <a:endParaRPr lang="en-US" dirty="0">
              <a:solidFill>
                <a:srgbClr val="6600FF"/>
              </a:solidFill>
              <a:latin typeface="Aptos" panose="020B00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4EA3B08-4FAE-C886-F82E-1E7669ED2396}"/>
              </a:ext>
            </a:extLst>
          </p:cNvPr>
          <p:cNvSpPr txBox="1"/>
          <p:nvPr/>
        </p:nvSpPr>
        <p:spPr>
          <a:xfrm>
            <a:off x="10834937" y="1552199"/>
            <a:ext cx="576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3"/>
            <a:r>
              <a:rPr lang="en-US" sz="2800" b="1" dirty="0">
                <a:solidFill>
                  <a:srgbClr val="FFC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</a:t>
            </a:r>
            <a:endParaRPr lang="en-US" dirty="0">
              <a:solidFill>
                <a:srgbClr val="FFC000"/>
              </a:solidFill>
              <a:latin typeface="Aptos" panose="020B00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A580C48-E0CF-020C-DC31-48E5086B170B}"/>
              </a:ext>
            </a:extLst>
          </p:cNvPr>
          <p:cNvSpPr txBox="1"/>
          <p:nvPr/>
        </p:nvSpPr>
        <p:spPr>
          <a:xfrm>
            <a:off x="10651457" y="3381889"/>
            <a:ext cx="576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3"/>
            <a:r>
              <a:rPr lang="en-US" sz="2800" b="1" dirty="0">
                <a:solidFill>
                  <a:srgbClr val="FF5969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solidFill>
                <a:srgbClr val="FF5969"/>
              </a:solidFill>
              <a:latin typeface="Aptos" panose="020B0004020202020204" pitchFamily="34" charset="0"/>
            </a:endParaRPr>
          </a:p>
        </p:txBody>
      </p:sp>
      <p:sp>
        <p:nvSpPr>
          <p:cNvPr id="124" name="Content Placeholder 2">
            <a:extLst>
              <a:ext uri="{FF2B5EF4-FFF2-40B4-BE49-F238E27FC236}">
                <a16:creationId xmlns:a16="http://schemas.microsoft.com/office/drawing/2014/main" id="{AFB344A6-3197-E03F-A8D3-04A8F72ABD20}"/>
              </a:ext>
            </a:extLst>
          </p:cNvPr>
          <p:cNvSpPr txBox="1">
            <a:spLocks/>
          </p:cNvSpPr>
          <p:nvPr/>
        </p:nvSpPr>
        <p:spPr>
          <a:xfrm>
            <a:off x="6399389" y="4659775"/>
            <a:ext cx="5217507" cy="1447252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F4CB08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Roboto Bold" panose="02000000000000000000" pitchFamily="2" charset="0"/>
                <a:cs typeface="Calibri" panose="020F0502020204030204" pitchFamily="34" charset="0"/>
              </a:rPr>
              <a:t>Insights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rgbClr val="F4CB0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6600FF"/>
                </a:solidFill>
                <a:latin typeface="Aptos" panose="020B0004020202020204" pitchFamily="34" charset="0"/>
                <a:ea typeface="Roboto Bold" panose="02000000000000000000" pitchFamily="2" charset="0"/>
                <a:cs typeface="Calibri" panose="020F0502020204030204" pitchFamily="34" charset="0"/>
              </a:rPr>
              <a:t>Group A: Give them cheaper data plans.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rgbClr val="F4CB0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5050"/>
                </a:solidFill>
                <a:latin typeface="Aptos" panose="020B0004020202020204" pitchFamily="34" charset="0"/>
                <a:ea typeface="Roboto Bold" panose="02000000000000000000" pitchFamily="2" charset="0"/>
                <a:cs typeface="Calibri" panose="020F0502020204030204" pitchFamily="34" charset="0"/>
              </a:rPr>
              <a:t>Group B: Give them cheaper call rates.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rgbClr val="F4CB0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C000"/>
                </a:solidFill>
                <a:latin typeface="Aptos" panose="020B0004020202020204" pitchFamily="34" charset="0"/>
                <a:ea typeface="Roboto Bold" panose="02000000000000000000" pitchFamily="2" charset="0"/>
                <a:cs typeface="Calibri" panose="020F0502020204030204" pitchFamily="34" charset="0"/>
              </a:rPr>
              <a:t>Group C: Give them both benefits.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>
                <a:srgbClr val="F4CB08"/>
              </a:buClr>
              <a:buSzPct val="10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prstClr val="black"/>
              </a:solidFill>
              <a:latin typeface="Aptos" panose="020B0004020202020204" pitchFamily="34" charset="0"/>
              <a:ea typeface="Roboto Bold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12E7887-6728-9B66-A224-1004014DF9C4}"/>
              </a:ext>
            </a:extLst>
          </p:cNvPr>
          <p:cNvSpPr txBox="1"/>
          <p:nvPr/>
        </p:nvSpPr>
        <p:spPr>
          <a:xfrm>
            <a:off x="906474" y="5224274"/>
            <a:ext cx="1800217" cy="4980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457203"/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F8AF8F7-5616-B89B-FFF1-50BDBA9E3A33}"/>
              </a:ext>
            </a:extLst>
          </p:cNvPr>
          <p:cNvSpPr/>
          <p:nvPr/>
        </p:nvSpPr>
        <p:spPr>
          <a:xfrm>
            <a:off x="637376" y="1246461"/>
            <a:ext cx="2439867" cy="3940863"/>
          </a:xfrm>
          <a:prstGeom prst="round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600FF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29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4B323-17B9-A1FE-73E6-B7811CE79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063226-2725-912E-FA82-23D3919E0315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E9162DC-D5C4-4B77-168C-6F311B1E99B0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Types of Unsupervised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EF221C-8794-17B1-1C74-667A5607DE0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7C9FB49-922F-87B0-75BD-2F6AF98AB091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845AE52-4CDE-BBD9-F21D-DC824B916F6A}"/>
              </a:ext>
            </a:extLst>
          </p:cNvPr>
          <p:cNvGrpSpPr/>
          <p:nvPr/>
        </p:nvGrpSpPr>
        <p:grpSpPr>
          <a:xfrm>
            <a:off x="4462883" y="1081212"/>
            <a:ext cx="2743200" cy="1371600"/>
            <a:chOff x="201155" y="1692344"/>
            <a:chExt cx="2485747" cy="137160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53ACB57-43B6-B3D2-CC0F-9057929CF40C}"/>
                </a:ext>
              </a:extLst>
            </p:cNvPr>
            <p:cNvSpPr/>
            <p:nvPr/>
          </p:nvSpPr>
          <p:spPr>
            <a:xfrm>
              <a:off x="201155" y="1692344"/>
              <a:ext cx="2485747" cy="1371600"/>
            </a:xfrm>
            <a:prstGeom prst="ellipse">
              <a:avLst/>
            </a:prstGeom>
            <a:solidFill>
              <a:srgbClr val="6600FF"/>
            </a:solidFill>
            <a:ln w="15875" cap="rnd" cmpd="sng" algn="ctr">
              <a:noFill/>
              <a:prstDash val="solid"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FDD93D4-C453-7564-2EFA-174AF9F42B2A}"/>
                </a:ext>
              </a:extLst>
            </p:cNvPr>
            <p:cNvSpPr txBox="1"/>
            <p:nvPr/>
          </p:nvSpPr>
          <p:spPr>
            <a:xfrm>
              <a:off x="325442" y="1961785"/>
              <a:ext cx="2237172" cy="7437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457203">
                <a:defRPr/>
              </a:pPr>
              <a:r>
                <a:rPr lang="en-US" sz="2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Unsupervised Learning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AD3FF65-211A-1D93-4B68-B8A4B7104C70}"/>
              </a:ext>
            </a:extLst>
          </p:cNvPr>
          <p:cNvGrpSpPr/>
          <p:nvPr/>
        </p:nvGrpSpPr>
        <p:grpSpPr>
          <a:xfrm>
            <a:off x="9331343" y="2488473"/>
            <a:ext cx="2610276" cy="751628"/>
            <a:chOff x="3106646" y="4224334"/>
            <a:chExt cx="2610276" cy="751629"/>
          </a:xfrm>
        </p:grpSpPr>
        <p:sp>
          <p:nvSpPr>
            <p:cNvPr id="131" name="Rectangle: Rounded Corners 52">
              <a:extLst>
                <a:ext uri="{FF2B5EF4-FFF2-40B4-BE49-F238E27FC236}">
                  <a16:creationId xmlns:a16="http://schemas.microsoft.com/office/drawing/2014/main" id="{76CB546F-4BCF-F226-73C5-5BBBF5DB88CB}"/>
                </a:ext>
              </a:extLst>
            </p:cNvPr>
            <p:cNvSpPr/>
            <p:nvPr/>
          </p:nvSpPr>
          <p:spPr>
            <a:xfrm>
              <a:off x="3168373" y="4224334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48F5658-8BDF-894D-BBD0-288B3A5CE2B3}"/>
                </a:ext>
              </a:extLst>
            </p:cNvPr>
            <p:cNvSpPr txBox="1"/>
            <p:nvPr/>
          </p:nvSpPr>
          <p:spPr>
            <a:xfrm>
              <a:off x="3106646" y="4262983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Anomaly </a:t>
              </a:r>
            </a:p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Detection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1F12BBE-9BB4-711A-A15A-5B504F63FB6F}"/>
              </a:ext>
            </a:extLst>
          </p:cNvPr>
          <p:cNvGrpSpPr/>
          <p:nvPr/>
        </p:nvGrpSpPr>
        <p:grpSpPr>
          <a:xfrm>
            <a:off x="205255" y="2484092"/>
            <a:ext cx="2610276" cy="791825"/>
            <a:chOff x="486788" y="5356948"/>
            <a:chExt cx="2610276" cy="751629"/>
          </a:xfrm>
        </p:grpSpPr>
        <p:sp>
          <p:nvSpPr>
            <p:cNvPr id="134" name="Rectangle: Rounded Corners 52">
              <a:extLst>
                <a:ext uri="{FF2B5EF4-FFF2-40B4-BE49-F238E27FC236}">
                  <a16:creationId xmlns:a16="http://schemas.microsoft.com/office/drawing/2014/main" id="{0DBCBEAF-AFE9-F598-775E-8EAA6E8F5E83}"/>
                </a:ext>
              </a:extLst>
            </p:cNvPr>
            <p:cNvSpPr/>
            <p:nvPr/>
          </p:nvSpPr>
          <p:spPr>
            <a:xfrm>
              <a:off x="548515" y="5356948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FAA027A-6F10-27C0-A2AC-48FCAFD729F2}"/>
                </a:ext>
              </a:extLst>
            </p:cNvPr>
            <p:cNvSpPr txBox="1"/>
            <p:nvPr/>
          </p:nvSpPr>
          <p:spPr>
            <a:xfrm>
              <a:off x="486788" y="5399977"/>
              <a:ext cx="2610276" cy="671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Clustering Problems</a:t>
              </a:r>
            </a:p>
          </p:txBody>
        </p:sp>
      </p:grp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57C43ADD-6084-3084-723B-5F683EA25B49}"/>
              </a:ext>
            </a:extLst>
          </p:cNvPr>
          <p:cNvCxnSpPr>
            <a:cxnSpLocks/>
            <a:stCxn id="128" idx="2"/>
            <a:endCxn id="134" idx="0"/>
          </p:cNvCxnSpPr>
          <p:nvPr/>
        </p:nvCxnSpPr>
        <p:spPr>
          <a:xfrm rot="10800000" flipV="1">
            <a:off x="1510398" y="1767014"/>
            <a:ext cx="2952489" cy="717077"/>
          </a:xfrm>
          <a:prstGeom prst="bentConnector2">
            <a:avLst/>
          </a:prstGeom>
          <a:noFill/>
          <a:ln w="38100" cap="rnd" cmpd="sng" algn="ctr">
            <a:solidFill>
              <a:srgbClr val="FEC630"/>
            </a:solidFill>
            <a:prstDash val="solid"/>
            <a:tailEnd type="triangle"/>
          </a:ln>
          <a:effectLst/>
        </p:spPr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2A315674-B30D-F7D5-D245-8426376AD2FE}"/>
              </a:ext>
            </a:extLst>
          </p:cNvPr>
          <p:cNvCxnSpPr>
            <a:cxnSpLocks/>
            <a:stCxn id="128" idx="6"/>
            <a:endCxn id="131" idx="0"/>
          </p:cNvCxnSpPr>
          <p:nvPr/>
        </p:nvCxnSpPr>
        <p:spPr>
          <a:xfrm>
            <a:off x="7206085" y="1767018"/>
            <a:ext cx="3430399" cy="721457"/>
          </a:xfrm>
          <a:prstGeom prst="bentConnector2">
            <a:avLst/>
          </a:prstGeom>
          <a:noFill/>
          <a:ln w="38100" cap="rnd" cmpd="sng" algn="ctr">
            <a:solidFill>
              <a:srgbClr val="00B0F0"/>
            </a:solidFill>
            <a:prstDash val="solid"/>
            <a:tailEnd type="triangle"/>
          </a:ln>
          <a:effectLst/>
        </p:spPr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944B6D4-8C5A-287E-0D77-67388ABD3F0C}"/>
              </a:ext>
            </a:extLst>
          </p:cNvPr>
          <p:cNvGrpSpPr/>
          <p:nvPr/>
        </p:nvGrpSpPr>
        <p:grpSpPr>
          <a:xfrm>
            <a:off x="2815531" y="4029379"/>
            <a:ext cx="2610276" cy="751628"/>
            <a:chOff x="3106646" y="4224334"/>
            <a:chExt cx="2610276" cy="751629"/>
          </a:xfrm>
        </p:grpSpPr>
        <p:sp>
          <p:nvSpPr>
            <p:cNvPr id="150" name="Rectangle: Rounded Corners 52">
              <a:extLst>
                <a:ext uri="{FF2B5EF4-FFF2-40B4-BE49-F238E27FC236}">
                  <a16:creationId xmlns:a16="http://schemas.microsoft.com/office/drawing/2014/main" id="{12CCF4E5-8E22-7802-AE15-8B07617C8F4E}"/>
                </a:ext>
              </a:extLst>
            </p:cNvPr>
            <p:cNvSpPr/>
            <p:nvPr/>
          </p:nvSpPr>
          <p:spPr>
            <a:xfrm>
              <a:off x="3168373" y="4224334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FEC630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D3CFA7D-9FF6-55BD-50E0-F99342572C69}"/>
                </a:ext>
              </a:extLst>
            </p:cNvPr>
            <p:cNvSpPr txBox="1"/>
            <p:nvPr/>
          </p:nvSpPr>
          <p:spPr>
            <a:xfrm>
              <a:off x="3106646" y="4262983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Association Problems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36BFB8E-03B4-BCCE-5BBC-19148723CAAE}"/>
              </a:ext>
            </a:extLst>
          </p:cNvPr>
          <p:cNvGrpSpPr/>
          <p:nvPr/>
        </p:nvGrpSpPr>
        <p:grpSpPr>
          <a:xfrm>
            <a:off x="6704467" y="4029379"/>
            <a:ext cx="2610276" cy="751628"/>
            <a:chOff x="3106646" y="4224334"/>
            <a:chExt cx="2610276" cy="751629"/>
          </a:xfrm>
        </p:grpSpPr>
        <p:sp>
          <p:nvSpPr>
            <p:cNvPr id="153" name="Rectangle: Rounded Corners 52">
              <a:extLst>
                <a:ext uri="{FF2B5EF4-FFF2-40B4-BE49-F238E27FC236}">
                  <a16:creationId xmlns:a16="http://schemas.microsoft.com/office/drawing/2014/main" id="{2F2FD86B-DB51-E698-97A8-C4F550C86F56}"/>
                </a:ext>
              </a:extLst>
            </p:cNvPr>
            <p:cNvSpPr/>
            <p:nvPr/>
          </p:nvSpPr>
          <p:spPr>
            <a:xfrm>
              <a:off x="3168373" y="4224334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00CC66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2848B35-D6FD-327A-9AF3-3A895EB95CBE}"/>
                </a:ext>
              </a:extLst>
            </p:cNvPr>
            <p:cNvSpPr txBox="1"/>
            <p:nvPr/>
          </p:nvSpPr>
          <p:spPr>
            <a:xfrm>
              <a:off x="3106646" y="4262983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 Algorithms</a:t>
              </a:r>
            </a:p>
          </p:txBody>
        </p:sp>
      </p:grp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212B65EC-1227-6D5D-BA23-9EBBB72FA228}"/>
              </a:ext>
            </a:extLst>
          </p:cNvPr>
          <p:cNvCxnSpPr>
            <a:cxnSpLocks/>
            <a:endCxn id="151" idx="0"/>
          </p:cNvCxnSpPr>
          <p:nvPr/>
        </p:nvCxnSpPr>
        <p:spPr>
          <a:xfrm rot="5400000">
            <a:off x="3723245" y="2730484"/>
            <a:ext cx="1734968" cy="940120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FEC630"/>
            </a:solidFill>
            <a:prstDash val="solid"/>
            <a:tailEnd type="triangle"/>
          </a:ln>
          <a:effectLst/>
        </p:spPr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32C8F2A9-6879-E820-FA45-6B204919B382}"/>
              </a:ext>
            </a:extLst>
          </p:cNvPr>
          <p:cNvCxnSpPr>
            <a:cxnSpLocks/>
            <a:stCxn id="128" idx="5"/>
            <a:endCxn id="154" idx="0"/>
          </p:cNvCxnSpPr>
          <p:nvPr/>
        </p:nvCxnSpPr>
        <p:spPr>
          <a:xfrm rot="16200000" flipH="1">
            <a:off x="6498937" y="2557360"/>
            <a:ext cx="1816082" cy="1205254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00CC66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47961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3CA538-4338-FD2A-10C1-18CC93A0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CD3AB5-261F-DD5B-CD4A-DD5719E2D5C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833278D-9EAE-25EA-74B2-E953EA1D6191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Types of Unsupervised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D4835D-4D5E-F249-FDFB-6D477BAD1ED1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4CD145-5D40-E1AD-1512-021D18287C76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A662557-414E-4C75-1D6F-6B468EC8A65E}"/>
              </a:ext>
            </a:extLst>
          </p:cNvPr>
          <p:cNvGrpSpPr/>
          <p:nvPr/>
        </p:nvGrpSpPr>
        <p:grpSpPr>
          <a:xfrm>
            <a:off x="4462883" y="1081212"/>
            <a:ext cx="2743200" cy="1371600"/>
            <a:chOff x="201155" y="1692344"/>
            <a:chExt cx="2485747" cy="137160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21545D8-3289-2B48-D629-2A85C98CE413}"/>
                </a:ext>
              </a:extLst>
            </p:cNvPr>
            <p:cNvSpPr/>
            <p:nvPr/>
          </p:nvSpPr>
          <p:spPr>
            <a:xfrm>
              <a:off x="201155" y="1692344"/>
              <a:ext cx="2485747" cy="1371600"/>
            </a:xfrm>
            <a:prstGeom prst="ellipse">
              <a:avLst/>
            </a:prstGeom>
            <a:solidFill>
              <a:srgbClr val="6600FF"/>
            </a:solidFill>
            <a:ln w="15875" cap="rnd" cmpd="sng" algn="ctr">
              <a:noFill/>
              <a:prstDash val="solid"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551CE9E-31A5-D6B7-90C4-8A1ADBF9166C}"/>
                </a:ext>
              </a:extLst>
            </p:cNvPr>
            <p:cNvSpPr txBox="1"/>
            <p:nvPr/>
          </p:nvSpPr>
          <p:spPr>
            <a:xfrm>
              <a:off x="325442" y="1961785"/>
              <a:ext cx="2237172" cy="7437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457203">
                <a:defRPr/>
              </a:pPr>
              <a:r>
                <a:rPr lang="en-US" sz="2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Unsupervised Learning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3D41FB-7D16-5A8C-4A19-3F04CBB7CEC4}"/>
              </a:ext>
            </a:extLst>
          </p:cNvPr>
          <p:cNvGrpSpPr/>
          <p:nvPr/>
        </p:nvGrpSpPr>
        <p:grpSpPr>
          <a:xfrm>
            <a:off x="7606714" y="2488473"/>
            <a:ext cx="2610276" cy="751628"/>
            <a:chOff x="3106646" y="4224334"/>
            <a:chExt cx="2610276" cy="751629"/>
          </a:xfrm>
        </p:grpSpPr>
        <p:sp>
          <p:nvSpPr>
            <p:cNvPr id="131" name="Rectangle: Rounded Corners 52">
              <a:extLst>
                <a:ext uri="{FF2B5EF4-FFF2-40B4-BE49-F238E27FC236}">
                  <a16:creationId xmlns:a16="http://schemas.microsoft.com/office/drawing/2014/main" id="{AA80976B-F990-7823-9452-F35E7E370CA1}"/>
                </a:ext>
              </a:extLst>
            </p:cNvPr>
            <p:cNvSpPr/>
            <p:nvPr/>
          </p:nvSpPr>
          <p:spPr>
            <a:xfrm>
              <a:off x="3168373" y="4224334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FEC630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674F976-AC01-FE5A-1427-77180DB55A5D}"/>
                </a:ext>
              </a:extLst>
            </p:cNvPr>
            <p:cNvSpPr txBox="1"/>
            <p:nvPr/>
          </p:nvSpPr>
          <p:spPr>
            <a:xfrm>
              <a:off x="3106646" y="4262983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Association Problems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FD5FA08-20C4-8048-7E45-7B8AA8BE62B6}"/>
              </a:ext>
            </a:extLst>
          </p:cNvPr>
          <p:cNvGrpSpPr/>
          <p:nvPr/>
        </p:nvGrpSpPr>
        <p:grpSpPr>
          <a:xfrm>
            <a:off x="1675239" y="2484093"/>
            <a:ext cx="2610276" cy="751628"/>
            <a:chOff x="486788" y="5356948"/>
            <a:chExt cx="2610276" cy="751629"/>
          </a:xfrm>
        </p:grpSpPr>
        <p:sp>
          <p:nvSpPr>
            <p:cNvPr id="134" name="Rectangle: Rounded Corners 52">
              <a:extLst>
                <a:ext uri="{FF2B5EF4-FFF2-40B4-BE49-F238E27FC236}">
                  <a16:creationId xmlns:a16="http://schemas.microsoft.com/office/drawing/2014/main" id="{8623071E-DADA-EC3B-AB31-8D2CB206C3F3}"/>
                </a:ext>
              </a:extLst>
            </p:cNvPr>
            <p:cNvSpPr/>
            <p:nvPr/>
          </p:nvSpPr>
          <p:spPr>
            <a:xfrm>
              <a:off x="548515" y="5356948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177A745-E21F-3002-20BB-DC5C76282216}"/>
                </a:ext>
              </a:extLst>
            </p:cNvPr>
            <p:cNvSpPr txBox="1"/>
            <p:nvPr/>
          </p:nvSpPr>
          <p:spPr>
            <a:xfrm>
              <a:off x="486788" y="5399977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Clustering Problems</a:t>
              </a:r>
            </a:p>
          </p:txBody>
        </p:sp>
      </p:grp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D057D5C6-7FD2-798D-BA40-D48087E8B0EF}"/>
              </a:ext>
            </a:extLst>
          </p:cNvPr>
          <p:cNvCxnSpPr>
            <a:cxnSpLocks/>
            <a:stCxn id="128" idx="2"/>
            <a:endCxn id="134" idx="0"/>
          </p:cNvCxnSpPr>
          <p:nvPr/>
        </p:nvCxnSpPr>
        <p:spPr>
          <a:xfrm rot="10800000" flipV="1">
            <a:off x="2980377" y="1767016"/>
            <a:ext cx="1482507" cy="717077"/>
          </a:xfrm>
          <a:prstGeom prst="bentConnector2">
            <a:avLst/>
          </a:prstGeom>
          <a:noFill/>
          <a:ln w="38100" cap="rnd" cmpd="sng" algn="ctr">
            <a:solidFill>
              <a:srgbClr val="FF5050"/>
            </a:solidFill>
            <a:prstDash val="solid"/>
            <a:tailEnd type="triangle"/>
          </a:ln>
          <a:effectLst/>
        </p:spPr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B7DC3E58-A7B3-3D3C-80B7-A02CA894868B}"/>
              </a:ext>
            </a:extLst>
          </p:cNvPr>
          <p:cNvCxnSpPr>
            <a:cxnSpLocks/>
            <a:stCxn id="128" idx="6"/>
            <a:endCxn id="131" idx="0"/>
          </p:cNvCxnSpPr>
          <p:nvPr/>
        </p:nvCxnSpPr>
        <p:spPr>
          <a:xfrm>
            <a:off x="7206089" y="1767018"/>
            <a:ext cx="1705769" cy="721457"/>
          </a:xfrm>
          <a:prstGeom prst="bentConnector2">
            <a:avLst/>
          </a:prstGeom>
          <a:noFill/>
          <a:ln w="38100" cap="rnd" cmpd="sng" algn="ctr">
            <a:solidFill>
              <a:srgbClr val="FFC000"/>
            </a:solidFill>
            <a:prstDash val="solid"/>
            <a:tailEnd type="triangle"/>
          </a:ln>
          <a:effectLst/>
        </p:spPr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ABE587C-FA99-7654-8A75-101F8D0E1A47}"/>
              </a:ext>
            </a:extLst>
          </p:cNvPr>
          <p:cNvSpPr txBox="1"/>
          <p:nvPr/>
        </p:nvSpPr>
        <p:spPr>
          <a:xfrm>
            <a:off x="943769" y="3313406"/>
            <a:ext cx="40732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</a:rPr>
              <a:t>Divide data points into different groups based on similar properties.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7A46E80-FE74-78F6-4539-05F9F29A0D19}"/>
              </a:ext>
            </a:extLst>
          </p:cNvPr>
          <p:cNvSpPr txBox="1"/>
          <p:nvPr/>
        </p:nvSpPr>
        <p:spPr>
          <a:xfrm>
            <a:off x="6853163" y="3313404"/>
            <a:ext cx="4073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</a:rPr>
              <a:t>Link one variable with another variable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5FE228FB-2F1C-27B0-CAAA-F809CDE5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48" y="4013731"/>
            <a:ext cx="2133224" cy="1823827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E2C529D0-5DB2-528F-5597-D2BBB270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890" y="4112024"/>
            <a:ext cx="2409935" cy="1680491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4112D52D-AD94-8AC3-279B-574EA60450BD}"/>
              </a:ext>
            </a:extLst>
          </p:cNvPr>
          <p:cNvSpPr txBox="1"/>
          <p:nvPr/>
        </p:nvSpPr>
        <p:spPr>
          <a:xfrm>
            <a:off x="6733275" y="5823605"/>
            <a:ext cx="4357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</a:rPr>
              <a:t>If someone by a cake, he might be interested to by chocolate or maple syrup.</a:t>
            </a:r>
          </a:p>
        </p:txBody>
      </p:sp>
      <p:sp>
        <p:nvSpPr>
          <p:cNvPr id="148" name="Content Placeholder 2">
            <a:extLst>
              <a:ext uri="{FF2B5EF4-FFF2-40B4-BE49-F238E27FC236}">
                <a16:creationId xmlns:a16="http://schemas.microsoft.com/office/drawing/2014/main" id="{606CAE08-6887-018F-52DC-856931D9EF4B}"/>
              </a:ext>
            </a:extLst>
          </p:cNvPr>
          <p:cNvSpPr txBox="1">
            <a:spLocks/>
          </p:cNvSpPr>
          <p:nvPr/>
        </p:nvSpPr>
        <p:spPr>
          <a:xfrm>
            <a:off x="1101571" y="5827313"/>
            <a:ext cx="3739327" cy="646331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400"/>
              </a:spcAft>
              <a:buClr>
                <a:srgbClr val="F4CB08"/>
              </a:buClr>
              <a:buSzPct val="100000"/>
              <a:buNone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ea typeface="Roboto Bold" panose="02000000000000000000" pitchFamily="2" charset="0"/>
                <a:cs typeface="Calibri" panose="020F0502020204030204" pitchFamily="34" charset="0"/>
              </a:rPr>
              <a:t>Customer segmentation with similar preferences.</a:t>
            </a:r>
          </a:p>
        </p:txBody>
      </p:sp>
    </p:spTree>
    <p:extLst>
      <p:ext uri="{BB962C8B-B14F-4D97-AF65-F5344CB8AC3E}">
        <p14:creationId xmlns:p14="http://schemas.microsoft.com/office/powerpoint/2010/main" val="305636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  <p:bldP spid="147" grpId="0"/>
      <p:bldP spid="1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27199-6B55-0627-EDB3-BD5E6489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0B6195-3B03-79E5-B509-93BA260158A1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EBBB81A-0708-EEF1-DCB4-DCE481138F85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Types of Unsupervised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F178B-1769-BE89-2048-C1B2E022659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27CFAF-26EE-B8D3-1752-C714A65E92D2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C3D539-9441-5597-04E4-625C96C8BC15}"/>
              </a:ext>
            </a:extLst>
          </p:cNvPr>
          <p:cNvSpPr txBox="1"/>
          <p:nvPr/>
        </p:nvSpPr>
        <p:spPr>
          <a:xfrm>
            <a:off x="1700714" y="3618031"/>
            <a:ext cx="327812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K-Means Clustering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Hierarchical Clustering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DBSCAN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0295E6-3F12-DD68-8FCB-8F5A23CC93DE}"/>
              </a:ext>
            </a:extLst>
          </p:cNvPr>
          <p:cNvSpPr txBox="1"/>
          <p:nvPr/>
        </p:nvSpPr>
        <p:spPr>
          <a:xfrm>
            <a:off x="7839565" y="3635687"/>
            <a:ext cx="2863371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Apriori Algorithm</a:t>
            </a:r>
          </a:p>
          <a:p>
            <a:pPr marL="457203" indent="-457203" defTabSz="457203">
              <a:spcBef>
                <a:spcPts val="600"/>
              </a:spcBef>
              <a:buClr>
                <a:srgbClr val="FEC63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Eclat Algorithm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34F99-72B0-CF80-6F76-CBB11FCBA642}"/>
              </a:ext>
            </a:extLst>
          </p:cNvPr>
          <p:cNvGrpSpPr/>
          <p:nvPr/>
        </p:nvGrpSpPr>
        <p:grpSpPr>
          <a:xfrm>
            <a:off x="4462883" y="1166672"/>
            <a:ext cx="2743200" cy="1371600"/>
            <a:chOff x="201155" y="1692344"/>
            <a:chExt cx="2485747" cy="13716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0124EFF-E14C-961B-D905-9E3F9B664A15}"/>
                </a:ext>
              </a:extLst>
            </p:cNvPr>
            <p:cNvSpPr/>
            <p:nvPr/>
          </p:nvSpPr>
          <p:spPr>
            <a:xfrm>
              <a:off x="201155" y="1692344"/>
              <a:ext cx="2485747" cy="1371600"/>
            </a:xfrm>
            <a:prstGeom prst="ellipse">
              <a:avLst/>
            </a:prstGeom>
            <a:solidFill>
              <a:srgbClr val="6600FF"/>
            </a:solidFill>
            <a:ln w="15875" cap="rnd" cmpd="sng" algn="ctr">
              <a:noFill/>
              <a:prstDash val="solid"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F3FF49-97E1-2A74-5BE4-7294DECCE7CE}"/>
                </a:ext>
              </a:extLst>
            </p:cNvPr>
            <p:cNvSpPr txBox="1"/>
            <p:nvPr/>
          </p:nvSpPr>
          <p:spPr>
            <a:xfrm>
              <a:off x="325442" y="1961785"/>
              <a:ext cx="2237172" cy="7437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457203">
                <a:defRPr/>
              </a:pPr>
              <a:r>
                <a:rPr lang="en-US" sz="2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Unsupervised Learning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F07738-837A-DF06-741B-F8BCC66FB621}"/>
              </a:ext>
            </a:extLst>
          </p:cNvPr>
          <p:cNvGrpSpPr/>
          <p:nvPr/>
        </p:nvGrpSpPr>
        <p:grpSpPr>
          <a:xfrm>
            <a:off x="7606714" y="2573933"/>
            <a:ext cx="2610276" cy="751628"/>
            <a:chOff x="3106646" y="4224334"/>
            <a:chExt cx="2610276" cy="751629"/>
          </a:xfrm>
        </p:grpSpPr>
        <p:sp>
          <p:nvSpPr>
            <p:cNvPr id="25" name="Rectangle: Rounded Corners 52">
              <a:extLst>
                <a:ext uri="{FF2B5EF4-FFF2-40B4-BE49-F238E27FC236}">
                  <a16:creationId xmlns:a16="http://schemas.microsoft.com/office/drawing/2014/main" id="{4510B459-7081-127B-4EFD-C2F791D1B5F9}"/>
                </a:ext>
              </a:extLst>
            </p:cNvPr>
            <p:cNvSpPr/>
            <p:nvPr/>
          </p:nvSpPr>
          <p:spPr>
            <a:xfrm>
              <a:off x="3168373" y="4224334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FEC630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E33D34-FCE1-169F-0933-B5B40C30606F}"/>
                </a:ext>
              </a:extLst>
            </p:cNvPr>
            <p:cNvSpPr txBox="1"/>
            <p:nvPr/>
          </p:nvSpPr>
          <p:spPr>
            <a:xfrm>
              <a:off x="3106646" y="4262983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Association Problems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A03CC9-AD6B-8B44-1E0B-FD909ABA0595}"/>
              </a:ext>
            </a:extLst>
          </p:cNvPr>
          <p:cNvGrpSpPr/>
          <p:nvPr/>
        </p:nvGrpSpPr>
        <p:grpSpPr>
          <a:xfrm>
            <a:off x="1675239" y="2569553"/>
            <a:ext cx="2610276" cy="751628"/>
            <a:chOff x="486788" y="5356948"/>
            <a:chExt cx="2610276" cy="751629"/>
          </a:xfrm>
        </p:grpSpPr>
        <p:sp>
          <p:nvSpPr>
            <p:cNvPr id="28" name="Rectangle: Rounded Corners 52">
              <a:extLst>
                <a:ext uri="{FF2B5EF4-FFF2-40B4-BE49-F238E27FC236}">
                  <a16:creationId xmlns:a16="http://schemas.microsoft.com/office/drawing/2014/main" id="{4F45C9F8-C7AF-BA71-19D1-F6C09D42C5F9}"/>
                </a:ext>
              </a:extLst>
            </p:cNvPr>
            <p:cNvSpPr/>
            <p:nvPr/>
          </p:nvSpPr>
          <p:spPr>
            <a:xfrm>
              <a:off x="548515" y="5356948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614F60-E935-2087-E1E6-E947CDEE96C9}"/>
                </a:ext>
              </a:extLst>
            </p:cNvPr>
            <p:cNvSpPr txBox="1"/>
            <p:nvPr/>
          </p:nvSpPr>
          <p:spPr>
            <a:xfrm>
              <a:off x="486788" y="5399977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Clustering Problems</a:t>
              </a:r>
            </a:p>
          </p:txBody>
        </p:sp>
      </p:grp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37A7BFB-D061-E43B-CCD5-13AA6DE669E1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 rot="10800000" flipV="1">
            <a:off x="2980377" y="1852476"/>
            <a:ext cx="1482507" cy="717077"/>
          </a:xfrm>
          <a:prstGeom prst="bentConnector2">
            <a:avLst/>
          </a:prstGeom>
          <a:noFill/>
          <a:ln w="38100" cap="rnd" cmpd="sng" algn="ctr">
            <a:solidFill>
              <a:srgbClr val="FF5050"/>
            </a:solidFill>
            <a:prstDash val="solid"/>
            <a:tailEnd type="triangle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972C394-13D1-521B-4EFE-0233A27C35B6}"/>
              </a:ext>
            </a:extLst>
          </p:cNvPr>
          <p:cNvCxnSpPr>
            <a:cxnSpLocks/>
            <a:stCxn id="22" idx="6"/>
            <a:endCxn id="25" idx="0"/>
          </p:cNvCxnSpPr>
          <p:nvPr/>
        </p:nvCxnSpPr>
        <p:spPr>
          <a:xfrm>
            <a:off x="7206089" y="1852478"/>
            <a:ext cx="1705769" cy="721457"/>
          </a:xfrm>
          <a:prstGeom prst="bentConnector2">
            <a:avLst/>
          </a:prstGeom>
          <a:noFill/>
          <a:ln w="38100" cap="rnd" cmpd="sng" algn="ctr">
            <a:solidFill>
              <a:srgbClr val="FFC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5358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D2233-1A50-4C69-B542-64E8D5CA4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05E501-CFE3-2672-2EB3-E2A12C6FD398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C9152C-BE7F-90DF-52DC-D75557B5C8CE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Types of Unsupervised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D4BB6-66F6-9975-6519-FBDE93696C59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BD16182-E3E9-4506-A185-9F9FE173C1C6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E34FC2D-8052-316A-7B0A-55C683FF158C}"/>
              </a:ext>
            </a:extLst>
          </p:cNvPr>
          <p:cNvGrpSpPr/>
          <p:nvPr/>
        </p:nvGrpSpPr>
        <p:grpSpPr>
          <a:xfrm>
            <a:off x="4462883" y="1081212"/>
            <a:ext cx="2743200" cy="1371600"/>
            <a:chOff x="201155" y="1692344"/>
            <a:chExt cx="2485747" cy="137160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33AB421-9E94-AE87-0E61-744DED99A302}"/>
                </a:ext>
              </a:extLst>
            </p:cNvPr>
            <p:cNvSpPr/>
            <p:nvPr/>
          </p:nvSpPr>
          <p:spPr>
            <a:xfrm>
              <a:off x="201155" y="1692344"/>
              <a:ext cx="2485747" cy="1371600"/>
            </a:xfrm>
            <a:prstGeom prst="ellipse">
              <a:avLst/>
            </a:prstGeom>
            <a:solidFill>
              <a:srgbClr val="6600FF"/>
            </a:solidFill>
            <a:ln w="15875" cap="rnd" cmpd="sng" algn="ctr">
              <a:noFill/>
              <a:prstDash val="solid"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FA16169-B23C-A96C-F979-491D9CA8267C}"/>
                </a:ext>
              </a:extLst>
            </p:cNvPr>
            <p:cNvSpPr txBox="1"/>
            <p:nvPr/>
          </p:nvSpPr>
          <p:spPr>
            <a:xfrm>
              <a:off x="325442" y="1961785"/>
              <a:ext cx="2237172" cy="7437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457203">
                <a:defRPr/>
              </a:pPr>
              <a:r>
                <a:rPr lang="en-US" sz="2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Unsupervised Learning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A664160-AAAB-0747-8FD2-1633CAFAEDE4}"/>
              </a:ext>
            </a:extLst>
          </p:cNvPr>
          <p:cNvGrpSpPr/>
          <p:nvPr/>
        </p:nvGrpSpPr>
        <p:grpSpPr>
          <a:xfrm>
            <a:off x="7606714" y="2488473"/>
            <a:ext cx="2610276" cy="751628"/>
            <a:chOff x="3106646" y="4224334"/>
            <a:chExt cx="2610276" cy="751629"/>
          </a:xfrm>
        </p:grpSpPr>
        <p:sp>
          <p:nvSpPr>
            <p:cNvPr id="131" name="Rectangle: Rounded Corners 52">
              <a:extLst>
                <a:ext uri="{FF2B5EF4-FFF2-40B4-BE49-F238E27FC236}">
                  <a16:creationId xmlns:a16="http://schemas.microsoft.com/office/drawing/2014/main" id="{9CC434BA-0589-B0A3-6BA9-BBC09E1A2E24}"/>
                </a:ext>
              </a:extLst>
            </p:cNvPr>
            <p:cNvSpPr/>
            <p:nvPr/>
          </p:nvSpPr>
          <p:spPr>
            <a:xfrm>
              <a:off x="3168373" y="4224334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C6520F5-205F-1EEA-000A-D96C18BF6A07}"/>
                </a:ext>
              </a:extLst>
            </p:cNvPr>
            <p:cNvSpPr txBox="1"/>
            <p:nvPr/>
          </p:nvSpPr>
          <p:spPr>
            <a:xfrm>
              <a:off x="3106646" y="4262983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Anomaly </a:t>
              </a:r>
            </a:p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Detection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A9ED2C-7605-4B4E-407A-65105F28622E}"/>
              </a:ext>
            </a:extLst>
          </p:cNvPr>
          <p:cNvGrpSpPr/>
          <p:nvPr/>
        </p:nvGrpSpPr>
        <p:grpSpPr>
          <a:xfrm>
            <a:off x="1675239" y="2484093"/>
            <a:ext cx="2610276" cy="751628"/>
            <a:chOff x="486788" y="5356948"/>
            <a:chExt cx="2610276" cy="751629"/>
          </a:xfrm>
        </p:grpSpPr>
        <p:sp>
          <p:nvSpPr>
            <p:cNvPr id="134" name="Rectangle: Rounded Corners 52">
              <a:extLst>
                <a:ext uri="{FF2B5EF4-FFF2-40B4-BE49-F238E27FC236}">
                  <a16:creationId xmlns:a16="http://schemas.microsoft.com/office/drawing/2014/main" id="{0F70725C-36C3-E85A-7781-471DBDAAC834}"/>
                </a:ext>
              </a:extLst>
            </p:cNvPr>
            <p:cNvSpPr/>
            <p:nvPr/>
          </p:nvSpPr>
          <p:spPr>
            <a:xfrm>
              <a:off x="548515" y="5356948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00CC66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ECD24C0-C131-209D-8424-224A7C96A54C}"/>
                </a:ext>
              </a:extLst>
            </p:cNvPr>
            <p:cNvSpPr txBox="1"/>
            <p:nvPr/>
          </p:nvSpPr>
          <p:spPr>
            <a:xfrm>
              <a:off x="486788" y="5399977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 Algorithms</a:t>
              </a:r>
            </a:p>
          </p:txBody>
        </p:sp>
      </p:grp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AD89A602-2A61-F7E6-4446-CFFEFE4C2AB1}"/>
              </a:ext>
            </a:extLst>
          </p:cNvPr>
          <p:cNvCxnSpPr>
            <a:cxnSpLocks/>
            <a:stCxn id="128" idx="2"/>
            <a:endCxn id="134" idx="0"/>
          </p:cNvCxnSpPr>
          <p:nvPr/>
        </p:nvCxnSpPr>
        <p:spPr>
          <a:xfrm rot="10800000" flipV="1">
            <a:off x="2980377" y="1767016"/>
            <a:ext cx="1482507" cy="717077"/>
          </a:xfrm>
          <a:prstGeom prst="bentConnector2">
            <a:avLst/>
          </a:prstGeom>
          <a:noFill/>
          <a:ln w="38100" cap="rnd" cmpd="sng" algn="ctr">
            <a:solidFill>
              <a:srgbClr val="00CC66"/>
            </a:solidFill>
            <a:prstDash val="solid"/>
            <a:tailEnd type="triangle"/>
          </a:ln>
          <a:effectLst/>
        </p:spPr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8C970602-E9BF-2B13-EFF8-37BFD73F09E5}"/>
              </a:ext>
            </a:extLst>
          </p:cNvPr>
          <p:cNvCxnSpPr>
            <a:cxnSpLocks/>
            <a:stCxn id="128" idx="6"/>
            <a:endCxn id="131" idx="0"/>
          </p:cNvCxnSpPr>
          <p:nvPr/>
        </p:nvCxnSpPr>
        <p:spPr>
          <a:xfrm>
            <a:off x="7206089" y="1767018"/>
            <a:ext cx="1705769" cy="721457"/>
          </a:xfrm>
          <a:prstGeom prst="bentConnector2">
            <a:avLst/>
          </a:prstGeom>
          <a:noFill/>
          <a:ln w="38100" cap="rnd" cmpd="sng" algn="ctr">
            <a:solidFill>
              <a:srgbClr val="00B0F0"/>
            </a:solidFill>
            <a:prstDash val="solid"/>
            <a:tailEnd type="triangle"/>
          </a:ln>
          <a:effectLst/>
        </p:spPr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3BABF28-F7DD-297A-46B6-DF2A88206F4E}"/>
              </a:ext>
            </a:extLst>
          </p:cNvPr>
          <p:cNvSpPr txBox="1"/>
          <p:nvPr/>
        </p:nvSpPr>
        <p:spPr>
          <a:xfrm>
            <a:off x="459375" y="3294330"/>
            <a:ext cx="55089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</a:rPr>
              <a:t>Feed them a lot of complex and unlabeled data, and they output a 2D or 3D representation of your data that can easily be plotted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ADF218E-430E-9099-CD8D-8FDD0C2DD5E0}"/>
              </a:ext>
            </a:extLst>
          </p:cNvPr>
          <p:cNvSpPr txBox="1"/>
          <p:nvPr/>
        </p:nvSpPr>
        <p:spPr>
          <a:xfrm>
            <a:off x="6853166" y="3429001"/>
            <a:ext cx="48404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</a:rPr>
              <a:t>Finding unusual examples, e.g., credit card fraud, network intrusion.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55D9E-33A4-25D2-CF18-006202204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8" y="4474941"/>
            <a:ext cx="5042003" cy="1937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6B6920-0076-F9EE-42BD-CBE1F8514B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80" t="16456" r="13851" b="11952"/>
          <a:stretch>
            <a:fillRect/>
          </a:stretch>
        </p:blipFill>
        <p:spPr>
          <a:xfrm>
            <a:off x="7731145" y="4309990"/>
            <a:ext cx="3084443" cy="193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8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1EDAC1-7D1E-8858-3AA0-4D2639892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E5EBFCC-7E1F-D091-80B7-8992279736A4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C711D61-3F15-EE61-B4C3-8402B77B61DB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Types of Unsupervised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6D44D-3FDA-761B-2725-E8C8EF70A5F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D3F507-FC06-25DF-09BC-5DBF1B5CADFD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A979685-7E2F-3695-1AF6-F45EA3E2166C}"/>
              </a:ext>
            </a:extLst>
          </p:cNvPr>
          <p:cNvGrpSpPr/>
          <p:nvPr/>
        </p:nvGrpSpPr>
        <p:grpSpPr>
          <a:xfrm>
            <a:off x="4462883" y="1081212"/>
            <a:ext cx="2743200" cy="1371600"/>
            <a:chOff x="201155" y="1692344"/>
            <a:chExt cx="2485747" cy="137160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348AD58-4F03-5344-6832-F0141B0CA86A}"/>
                </a:ext>
              </a:extLst>
            </p:cNvPr>
            <p:cNvSpPr/>
            <p:nvPr/>
          </p:nvSpPr>
          <p:spPr>
            <a:xfrm>
              <a:off x="201155" y="1692344"/>
              <a:ext cx="2485747" cy="1371600"/>
            </a:xfrm>
            <a:prstGeom prst="ellipse">
              <a:avLst/>
            </a:prstGeom>
            <a:solidFill>
              <a:srgbClr val="6600FF"/>
            </a:solidFill>
            <a:ln w="15875" cap="rnd" cmpd="sng" algn="ctr">
              <a:noFill/>
              <a:prstDash val="solid"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987BF87-6515-D243-A834-4C452B68FB5B}"/>
                </a:ext>
              </a:extLst>
            </p:cNvPr>
            <p:cNvSpPr txBox="1"/>
            <p:nvPr/>
          </p:nvSpPr>
          <p:spPr>
            <a:xfrm>
              <a:off x="325442" y="1961785"/>
              <a:ext cx="2237172" cy="7437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457203">
                <a:defRPr/>
              </a:pPr>
              <a:r>
                <a:rPr lang="en-US" sz="2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Unsupervised Learning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9460476-EEBA-4410-467D-2220A95AAE79}"/>
              </a:ext>
            </a:extLst>
          </p:cNvPr>
          <p:cNvGrpSpPr/>
          <p:nvPr/>
        </p:nvGrpSpPr>
        <p:grpSpPr>
          <a:xfrm>
            <a:off x="7606714" y="2488473"/>
            <a:ext cx="2610276" cy="751628"/>
            <a:chOff x="3106646" y="4224334"/>
            <a:chExt cx="2610276" cy="751629"/>
          </a:xfrm>
        </p:grpSpPr>
        <p:sp>
          <p:nvSpPr>
            <p:cNvPr id="131" name="Rectangle: Rounded Corners 52">
              <a:extLst>
                <a:ext uri="{FF2B5EF4-FFF2-40B4-BE49-F238E27FC236}">
                  <a16:creationId xmlns:a16="http://schemas.microsoft.com/office/drawing/2014/main" id="{17A698D0-F226-DA0B-9FD9-200782D7E84F}"/>
                </a:ext>
              </a:extLst>
            </p:cNvPr>
            <p:cNvSpPr/>
            <p:nvPr/>
          </p:nvSpPr>
          <p:spPr>
            <a:xfrm>
              <a:off x="3168373" y="4224334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5688A92-9D4F-CE46-605E-C00FBCECECD8}"/>
                </a:ext>
              </a:extLst>
            </p:cNvPr>
            <p:cNvSpPr txBox="1"/>
            <p:nvPr/>
          </p:nvSpPr>
          <p:spPr>
            <a:xfrm>
              <a:off x="3106646" y="4262983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Anomaly </a:t>
              </a:r>
            </a:p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Detection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3BC983E-CEBF-47A6-E42F-E0AABEB18ADA}"/>
              </a:ext>
            </a:extLst>
          </p:cNvPr>
          <p:cNvGrpSpPr/>
          <p:nvPr/>
        </p:nvGrpSpPr>
        <p:grpSpPr>
          <a:xfrm>
            <a:off x="1675239" y="2484093"/>
            <a:ext cx="2610276" cy="751628"/>
            <a:chOff x="486788" y="5356948"/>
            <a:chExt cx="2610276" cy="751629"/>
          </a:xfrm>
        </p:grpSpPr>
        <p:sp>
          <p:nvSpPr>
            <p:cNvPr id="134" name="Rectangle: Rounded Corners 52">
              <a:extLst>
                <a:ext uri="{FF2B5EF4-FFF2-40B4-BE49-F238E27FC236}">
                  <a16:creationId xmlns:a16="http://schemas.microsoft.com/office/drawing/2014/main" id="{D9C34FCC-785C-96E5-63E6-449001594EE4}"/>
                </a:ext>
              </a:extLst>
            </p:cNvPr>
            <p:cNvSpPr/>
            <p:nvPr/>
          </p:nvSpPr>
          <p:spPr>
            <a:xfrm>
              <a:off x="548515" y="5356948"/>
              <a:ext cx="2486823" cy="751629"/>
            </a:xfrm>
            <a:prstGeom prst="roundRect">
              <a:avLst>
                <a:gd name="adj" fmla="val 50000"/>
              </a:avLst>
            </a:prstGeom>
            <a:solidFill>
              <a:srgbClr val="00CC66"/>
            </a:solidFill>
            <a:ln w="15875" cap="rnd" cmpd="sng" algn="ctr">
              <a:noFill/>
              <a:prstDash val="solid"/>
            </a:ln>
            <a:effectLst>
              <a:outerShdw blurRad="127000" dist="76200" dir="2700000" algn="tl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457203">
                <a:defRPr/>
              </a:pPr>
              <a:endParaRPr lang="en-US" kern="0">
                <a:solidFill>
                  <a:prstClr val="white"/>
                </a:solidFill>
                <a:latin typeface="Century Gothic" panose="020B050202020202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06CE6A7-0A03-F67E-E3F3-A2DBF1A589F0}"/>
                </a:ext>
              </a:extLst>
            </p:cNvPr>
            <p:cNvSpPr txBox="1"/>
            <p:nvPr/>
          </p:nvSpPr>
          <p:spPr>
            <a:xfrm>
              <a:off x="486788" y="5399977"/>
              <a:ext cx="2610276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3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 Algorithms</a:t>
              </a:r>
            </a:p>
          </p:txBody>
        </p:sp>
      </p:grp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65546DE9-42A7-048E-2017-D52F2C7F78C0}"/>
              </a:ext>
            </a:extLst>
          </p:cNvPr>
          <p:cNvCxnSpPr>
            <a:cxnSpLocks/>
            <a:stCxn id="128" idx="2"/>
            <a:endCxn id="134" idx="0"/>
          </p:cNvCxnSpPr>
          <p:nvPr/>
        </p:nvCxnSpPr>
        <p:spPr>
          <a:xfrm rot="10800000" flipV="1">
            <a:off x="2980377" y="1767016"/>
            <a:ext cx="1482507" cy="717077"/>
          </a:xfrm>
          <a:prstGeom prst="bentConnector2">
            <a:avLst/>
          </a:prstGeom>
          <a:noFill/>
          <a:ln w="38100" cap="rnd" cmpd="sng" algn="ctr">
            <a:solidFill>
              <a:srgbClr val="00CC66"/>
            </a:solidFill>
            <a:prstDash val="solid"/>
            <a:tailEnd type="triangle"/>
          </a:ln>
          <a:effectLst/>
        </p:spPr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F499F0E2-21E7-5F32-66C7-16F2C22B6BFD}"/>
              </a:ext>
            </a:extLst>
          </p:cNvPr>
          <p:cNvCxnSpPr>
            <a:cxnSpLocks/>
            <a:stCxn id="128" idx="6"/>
            <a:endCxn id="131" idx="0"/>
          </p:cNvCxnSpPr>
          <p:nvPr/>
        </p:nvCxnSpPr>
        <p:spPr>
          <a:xfrm>
            <a:off x="7206089" y="1767018"/>
            <a:ext cx="1705769" cy="721457"/>
          </a:xfrm>
          <a:prstGeom prst="bentConnector2">
            <a:avLst/>
          </a:prstGeom>
          <a:noFill/>
          <a:ln w="38100" cap="rnd" cmpd="sng" algn="ctr">
            <a:solidFill>
              <a:srgbClr val="00B0F0"/>
            </a:solidFill>
            <a:prstDash val="soli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B6C776-4F52-7CE5-52C6-38C38134E5EA}"/>
              </a:ext>
            </a:extLst>
          </p:cNvPr>
          <p:cNvSpPr txBox="1"/>
          <p:nvPr/>
        </p:nvSpPr>
        <p:spPr>
          <a:xfrm>
            <a:off x="1548313" y="3635119"/>
            <a:ext cx="4832168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3" indent="-457203" defTabSz="457203">
              <a:spcBef>
                <a:spcPts val="600"/>
              </a:spcBef>
              <a:buClr>
                <a:srgbClr val="00CC66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Principal Component Analysis (PCA)</a:t>
            </a:r>
          </a:p>
          <a:p>
            <a:pPr marL="457203" indent="-457203" defTabSz="457203">
              <a:spcBef>
                <a:spcPts val="600"/>
              </a:spcBef>
              <a:buClr>
                <a:srgbClr val="00CC66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Kernel PCA</a:t>
            </a:r>
          </a:p>
          <a:p>
            <a:pPr marL="457203" indent="-457203" defTabSz="457203">
              <a:spcBef>
                <a:spcPts val="600"/>
              </a:spcBef>
              <a:buClr>
                <a:srgbClr val="00CC66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Locally-Linear Embedding (LLE)</a:t>
            </a:r>
          </a:p>
          <a:p>
            <a:pPr marL="457203" indent="-457203" defTabSz="457203">
              <a:spcBef>
                <a:spcPts val="600"/>
              </a:spcBef>
              <a:buClr>
                <a:srgbClr val="00CC66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t-distributed Stochastic Neighbor Embedding (t-SNE)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31412-C47E-069A-164B-E650B8154912}"/>
              </a:ext>
            </a:extLst>
          </p:cNvPr>
          <p:cNvSpPr txBox="1"/>
          <p:nvPr/>
        </p:nvSpPr>
        <p:spPr>
          <a:xfrm>
            <a:off x="7687165" y="3652770"/>
            <a:ext cx="2863371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3" indent="-457203" defTabSz="457203">
              <a:spcBef>
                <a:spcPts val="600"/>
              </a:spcBef>
              <a:buClr>
                <a:srgbClr val="00B0F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One-class SVM</a:t>
            </a:r>
          </a:p>
          <a:p>
            <a:pPr marL="457203" indent="-457203" defTabSz="457203">
              <a:spcBef>
                <a:spcPts val="600"/>
              </a:spcBef>
              <a:buClr>
                <a:srgbClr val="00B0F0"/>
              </a:buClr>
              <a:buSzPct val="100000"/>
              <a:buFont typeface="+mj-lt"/>
              <a:buAutoNum type="arabicPeriod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Isolation Forest</a:t>
            </a:r>
          </a:p>
        </p:txBody>
      </p:sp>
    </p:spTree>
    <p:extLst>
      <p:ext uri="{BB962C8B-B14F-4D97-AF65-F5344CB8AC3E}">
        <p14:creationId xmlns:p14="http://schemas.microsoft.com/office/powerpoint/2010/main" val="219200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A850C-1FA0-9E63-DC6D-B22968CA7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79E8F8C-1BBD-E1A2-5E55-72E8C9FDEEA1}"/>
              </a:ext>
            </a:extLst>
          </p:cNvPr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6A3CE32-3D7E-C754-FA10-2CA03FBD1015}"/>
                </a:ext>
              </a:extLst>
            </p:cNvPr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42ABCF12-FAEE-439F-C8A7-B94CBA315A9E}"/>
              </a:ext>
            </a:extLst>
          </p:cNvPr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1FC091A-1B2B-09C2-A94B-2AC05BA77BA0}"/>
                </a:ext>
              </a:extLst>
            </p:cNvPr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82BE767-4566-B30A-AE53-C7259C465497}"/>
                </a:ext>
              </a:extLst>
            </p:cNvPr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 dirty="0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Assessment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F6EF06D-CE06-7E9F-F1DF-7F37D2C21FEF}"/>
              </a:ext>
            </a:extLst>
          </p:cNvPr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7E8F1DA-636F-B43B-C50D-1A22B08E02A4}"/>
                </a:ext>
              </a:extLst>
            </p:cNvPr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60572824-A6B3-7C16-B345-F394FF7D8B0A}"/>
              </a:ext>
            </a:extLst>
          </p:cNvPr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159B67-23D5-284C-7CAA-7BB40A4F6EA4}"/>
              </a:ext>
            </a:extLst>
          </p:cNvPr>
          <p:cNvSpPr/>
          <p:nvPr/>
        </p:nvSpPr>
        <p:spPr>
          <a:xfrm>
            <a:off x="770009" y="1194868"/>
            <a:ext cx="10654937" cy="1991861"/>
          </a:xfrm>
          <a:prstGeom prst="roundRect">
            <a:avLst>
              <a:gd name="adj" fmla="val 24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tabLst/>
              <a:defRPr/>
            </a:pPr>
            <a:r>
              <a:rPr kumimoji="1" lang="en-US" alt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Practical/Lab (9 sessions) 	-	36 marks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tabLst/>
              <a:defRPr/>
            </a:pPr>
            <a:r>
              <a:rPr kumimoji="1" lang="en-US" alt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Q</a:t>
            </a:r>
            <a:r>
              <a:rPr kumimoji="1" lang="en-US" altLang="en-US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uizzes</a:t>
            </a:r>
            <a:r>
              <a:rPr kumimoji="1" lang="en-US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x9				-	9 marks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tabLst/>
              <a:defRPr/>
            </a:pPr>
            <a:r>
              <a:rPr kumimoji="1" lang="en-US" altLang="en-US" sz="2400" kern="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Midterm	</a:t>
            </a:r>
            <a:r>
              <a:rPr kumimoji="1" lang="en-US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			-	15 marks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tabLst/>
              <a:defRPr/>
            </a:pPr>
            <a:r>
              <a:rPr kumimoji="1" lang="en-US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Final Exam				-	40 marks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5EB800-DE0C-B14B-BE8B-4A6DFEC8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479" y="3837186"/>
            <a:ext cx="3871041" cy="2894456"/>
          </a:xfrm>
          <a:prstGeom prst="roundRect">
            <a:avLst>
              <a:gd name="adj" fmla="val 2815"/>
            </a:avLst>
          </a:prstGeom>
        </p:spPr>
      </p:pic>
    </p:spTree>
    <p:extLst>
      <p:ext uri="{BB962C8B-B14F-4D97-AF65-F5344CB8AC3E}">
        <p14:creationId xmlns:p14="http://schemas.microsoft.com/office/powerpoint/2010/main" val="1130060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289658-770C-D2C1-6AF1-FC0713A01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830F203-2910-F4D0-DBCF-97AD255377C8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A4E1FE3-0188-0CEA-A738-E7953067DCCA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Visualization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D8ED3F-9BEE-62B6-3020-B9123541AA43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9100BDA-4A76-F460-F8DF-E08F81A29740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B54EB064-858A-4F34-5267-18E5BB882D16}"/>
              </a:ext>
            </a:extLst>
          </p:cNvPr>
          <p:cNvSpPr txBox="1"/>
          <p:nvPr/>
        </p:nvSpPr>
        <p:spPr>
          <a:xfrm>
            <a:off x="578733" y="1141072"/>
            <a:ext cx="11232267" cy="49559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Using </a:t>
            </a: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dimensionality reduction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(here: t-SNE), 3072 dimensions reduces to only 2 dimensions.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A98DE-35B3-7A75-74DF-5344B3D36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40" y="1649773"/>
            <a:ext cx="7068760" cy="4447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354FB-7FDD-0AB4-32AB-4391BF8917DB}"/>
              </a:ext>
            </a:extLst>
          </p:cNvPr>
          <p:cNvSpPr txBox="1"/>
          <p:nvPr/>
        </p:nvSpPr>
        <p:spPr>
          <a:xfrm>
            <a:off x="578737" y="3774797"/>
            <a:ext cx="43159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400" b="1" dirty="0">
                <a:solidFill>
                  <a:srgbClr val="6600FF"/>
                </a:solidFill>
                <a:latin typeface="Aptos" panose="020B0004020202020204" pitchFamily="34" charset="0"/>
              </a:rPr>
              <a:t>Example of a t-SNE visualization highlighting semantic clusters*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C8872-6DBA-FFA1-D266-AA151A009846}"/>
              </a:ext>
            </a:extLst>
          </p:cNvPr>
          <p:cNvSpPr txBox="1"/>
          <p:nvPr/>
        </p:nvSpPr>
        <p:spPr>
          <a:xfrm>
            <a:off x="708192" y="6134956"/>
            <a:ext cx="112322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ptos" panose="020B0004020202020204" pitchFamily="34" charset="0"/>
              </a:rPr>
              <a:t>*how animals are rather well separated from vehicles and how horses are close to deer but far from birds.</a:t>
            </a:r>
            <a:endParaRPr lang="en-US" sz="5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5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0DCB0B-7F37-48BE-1129-33FCDA8E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32072F-0FB9-350A-4753-561C6243B529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A84DB46-87F2-F95A-3192-D3EE0C8AD026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Why Reduce Dimensions?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79A91C-EAB4-F70B-AC35-57513DEF340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2AA334F-D5AC-914B-AC7F-21574AB6833E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9CAECF80-EE31-7722-864D-500034800C55}"/>
              </a:ext>
            </a:extLst>
          </p:cNvPr>
          <p:cNvSpPr txBox="1"/>
          <p:nvPr/>
        </p:nvSpPr>
        <p:spPr>
          <a:xfrm>
            <a:off x="578733" y="1141072"/>
            <a:ext cx="11232267" cy="49559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Smaller dataset: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Needs less space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Learning is faster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Better accuracy, if ’bad’ predictors are removed.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How: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Remove (irrelevant, or redundant) features</a:t>
            </a:r>
          </a:p>
          <a:p>
            <a:pPr marL="1270008" lvl="2" indent="-342902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 http://tylervigen.com/spurious-correlations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Merge (correlated) features</a:t>
            </a:r>
          </a:p>
          <a:p>
            <a:pPr marL="1270008" lvl="2" indent="-342902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age and mileage of a car =&gt; ‘wear and tear’</a:t>
            </a:r>
          </a:p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But if we remove too many, then accuracy will suffer.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Sweetspot, or ‘goldilocks zone’’</a:t>
            </a:r>
          </a:p>
          <a:p>
            <a:pPr marL="1270008" lvl="2" indent="-342902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58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772D11-79DF-0607-ACED-05B26653E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EA5981-2ED5-CC64-B1E1-F4400CFA0E50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78FA6A5-5301-DDB1-960A-55B62812BE71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Anomalies Detection –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858572-DE4A-B537-1FA5-00B8B154420C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7A5DCAC-AE10-F667-CE5A-C3CC1FF9216E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B833C577-4EBE-76EA-87F4-1E38AF613211}"/>
              </a:ext>
            </a:extLst>
          </p:cNvPr>
          <p:cNvSpPr txBox="1"/>
          <p:nvPr/>
        </p:nvSpPr>
        <p:spPr>
          <a:xfrm>
            <a:off x="578733" y="1141072"/>
            <a:ext cx="11232267" cy="49559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Detecting unusual credit card transactions to prevent fraud.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D02D4-4DE2-A0FD-2DBD-1116A3904E92}"/>
              </a:ext>
            </a:extLst>
          </p:cNvPr>
          <p:cNvSpPr txBox="1"/>
          <p:nvPr/>
        </p:nvSpPr>
        <p:spPr>
          <a:xfrm>
            <a:off x="4594680" y="5934651"/>
            <a:ext cx="2814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400" b="1" dirty="0">
                <a:solidFill>
                  <a:srgbClr val="6600FF"/>
                </a:solidFill>
                <a:latin typeface="Aptos" panose="020B0004020202020204" pitchFamily="34" charset="0"/>
              </a:rPr>
              <a:t>Anomaly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A0878-B320-83D2-8A6F-FA9D790D961C}"/>
              </a:ext>
            </a:extLst>
          </p:cNvPr>
          <p:cNvSpPr txBox="1"/>
          <p:nvPr/>
        </p:nvSpPr>
        <p:spPr>
          <a:xfrm>
            <a:off x="999540" y="1571615"/>
            <a:ext cx="100906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2" indent="-342902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5050"/>
                </a:solidFill>
                <a:latin typeface="Aptos" panose="020B0004020202020204" pitchFamily="34" charset="0"/>
              </a:rPr>
              <a:t>Detect new instances that look different from all instances in the training set.</a:t>
            </a:r>
            <a:endParaRPr lang="en-US" sz="6000" dirty="0">
              <a:solidFill>
                <a:srgbClr val="FF5050"/>
              </a:solidFill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61610-2C63-8A0C-C1B0-41A70DC5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97" y="2155699"/>
            <a:ext cx="8187505" cy="38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21E2B-7E44-146E-A1C5-F9C78F0AF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3BC427-CA9B-5C84-865B-585AA28CC8A3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A9D290-6ECA-7C45-4780-FBABF852C24C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Semisupervised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480BD-D819-C8E0-FE01-C1511D43D505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13D3EC-1E5C-615F-C143-647543366A5B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4FE4FDC6-A2AA-6439-A823-AD2B507B8FC7}"/>
              </a:ext>
            </a:extLst>
          </p:cNvPr>
          <p:cNvSpPr txBox="1"/>
          <p:nvPr/>
        </p:nvSpPr>
        <p:spPr>
          <a:xfrm>
            <a:off x="578733" y="1141071"/>
            <a:ext cx="11232267" cy="17850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Uses a </a:t>
            </a: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combination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 of </a:t>
            </a:r>
            <a:r>
              <a:rPr lang="en-US" sz="2800" b="1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supervised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 and </a:t>
            </a:r>
            <a:r>
              <a:rPr lang="en-US" sz="2800" b="1" dirty="0">
                <a:solidFill>
                  <a:srgbClr val="00CC66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unsupervised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methods.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Train a classifier with </a:t>
            </a: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many unlabeled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, and a </a:t>
            </a:r>
            <a:r>
              <a:rPr lang="en-US" sz="2800" b="1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few labeled examples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Very useful in practice, because </a:t>
            </a: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labels are often time-consuming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and costly.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F29A6A-1FF6-0782-9029-9A7AA36DB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525" y="3069672"/>
            <a:ext cx="7528683" cy="342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50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1F0F0-703A-7661-7969-E62B4870D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2ED9403-694F-28D3-1D70-133A9B708E7B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0FFE10E-CAD6-F05A-6310-27D29DF3E841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Semisupervised Learning -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72F8C9-B9F1-5456-1D25-C6FB1907951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D5723D-CDA6-D4B3-6617-5CB435AC20C5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534B3B-4226-BCC5-74CD-CBB07E8C9291}"/>
              </a:ext>
            </a:extLst>
          </p:cNvPr>
          <p:cNvSpPr txBox="1"/>
          <p:nvPr/>
        </p:nvSpPr>
        <p:spPr>
          <a:xfrm>
            <a:off x="578733" y="5260359"/>
            <a:ext cx="112322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400" b="1" dirty="0">
                <a:solidFill>
                  <a:srgbClr val="6600FF"/>
                </a:solidFill>
                <a:latin typeface="Aptos" panose="020B0004020202020204" pitchFamily="34" charset="0"/>
              </a:rPr>
              <a:t>Semi-supervised learning with two classes (Person A and Person B).</a:t>
            </a:r>
          </a:p>
          <a:p>
            <a:pPr algn="ctr" defTabSz="457203"/>
            <a:r>
              <a:rPr lang="en-US" sz="2400" dirty="0">
                <a:solidFill>
                  <a:srgbClr val="6600FF"/>
                </a:solidFill>
                <a:latin typeface="Aptos" panose="020B0004020202020204" pitchFamily="34" charset="0"/>
              </a:rPr>
              <a:t> The unlabeled examples (circles) help classify a new instance (the cross) into the Person A class rather than the Person B class, even though it is closer to the labeled Person B.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E0571-5215-965C-1175-EF225E027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09" y="1192909"/>
            <a:ext cx="8764187" cy="3983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E4A15-E5CD-93E3-4DA1-8E6CBD6A5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855" y="1561486"/>
            <a:ext cx="553123" cy="58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1C7F1-9612-A484-1D51-49D6B2A7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50" y="2424277"/>
            <a:ext cx="503961" cy="589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88D481-34CF-F931-B80A-341C9399A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837" y="1783151"/>
            <a:ext cx="503961" cy="641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198E4-0FC0-DFC9-4A66-E22FDE5DE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771" y="2011685"/>
            <a:ext cx="461645" cy="5257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662223-BB5E-26FF-B874-F99447CE0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061" y="4061466"/>
            <a:ext cx="453423" cy="502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0D0982-E672-C360-1910-7FD4FF8E8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465" y="4193546"/>
            <a:ext cx="453423" cy="502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F12D5-8CE2-533A-5C3F-FB7E90BA0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733" y="4312947"/>
            <a:ext cx="453423" cy="5029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AC0577-362B-8209-C06B-CDD673E39CF3}"/>
              </a:ext>
            </a:extLst>
          </p:cNvPr>
          <p:cNvSpPr txBox="1"/>
          <p:nvPr/>
        </p:nvSpPr>
        <p:spPr>
          <a:xfrm>
            <a:off x="9924443" y="3244335"/>
            <a:ext cx="12352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FF"/>
                </a:solidFill>
                <a:latin typeface="Aptos" panose="020B0004020202020204" pitchFamily="34" charset="0"/>
              </a:rPr>
              <a:t>Person B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F2B3B6-3FBD-9B42-FF2B-6FD722D44BF6}"/>
              </a:ext>
            </a:extLst>
          </p:cNvPr>
          <p:cNvSpPr txBox="1"/>
          <p:nvPr/>
        </p:nvSpPr>
        <p:spPr>
          <a:xfrm>
            <a:off x="5467549" y="1299307"/>
            <a:ext cx="12352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FF"/>
                </a:solidFill>
                <a:latin typeface="Aptos" panose="020B0004020202020204" pitchFamily="34" charset="0"/>
              </a:rPr>
              <a:t>Person A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3DD29DA4-9778-82DF-0C63-54A9B063CBB5}"/>
              </a:ext>
            </a:extLst>
          </p:cNvPr>
          <p:cNvSpPr txBox="1"/>
          <p:nvPr/>
        </p:nvSpPr>
        <p:spPr>
          <a:xfrm>
            <a:off x="381001" y="2011685"/>
            <a:ext cx="2797583" cy="26175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Google Photos use this.</a:t>
            </a:r>
          </a:p>
          <a:p>
            <a:pPr marL="469903" indent="-457203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You just name each person once.</a:t>
            </a:r>
          </a:p>
          <a:p>
            <a:pPr marL="469903" indent="-457203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They detect the same person in multiple photos.</a:t>
            </a:r>
          </a:p>
        </p:txBody>
      </p:sp>
    </p:spTree>
    <p:extLst>
      <p:ext uri="{BB962C8B-B14F-4D97-AF65-F5344CB8AC3E}">
        <p14:creationId xmlns:p14="http://schemas.microsoft.com/office/powerpoint/2010/main" val="3046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F38CA-F691-40AD-7742-F9F63D7D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07E092-F025-306C-58B7-ED5142A312D0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9B6C379-981F-9412-041E-94F715CB9261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Reinforcement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02337E-F49E-D34D-99C4-4D1F221AA65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6A0E474-3959-1F7A-626C-ECA9BE1CD11D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3FB0CFA2-48D9-3828-37A6-059D7CD1E45B}"/>
              </a:ext>
            </a:extLst>
          </p:cNvPr>
          <p:cNvSpPr txBox="1"/>
          <p:nvPr/>
        </p:nvSpPr>
        <p:spPr>
          <a:xfrm>
            <a:off x="578733" y="1141076"/>
            <a:ext cx="11232267" cy="450669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Different from Other Learning: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🚀 Learns by interacting with environment</a:t>
            </a:r>
          </a:p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FF505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Learning system is called agent: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🎯 Agent takes actions, receives rewards or penalties</a:t>
            </a:r>
          </a:p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FF505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Objective: </a:t>
            </a:r>
            <a:r>
              <a:rPr lang="en-US" sz="2400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Maximize Rewards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🔍 Finds best strategy (policy)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✅ Policy tells which action to take in each situation</a:t>
            </a:r>
          </a:p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FF505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400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Riding a Bicycle</a:t>
            </a: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746F7C23-227C-C39A-C3A8-328711D55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090545" y="3236319"/>
            <a:ext cx="2334409" cy="32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7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CD574-B922-64D8-AAC5-E78725AD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AD5333-453B-049C-983C-4B211BE3346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2D91955-95E7-113C-4564-8493B5E31CB9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Reinforcement Learning – Example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3EE4F-09D4-284C-1231-534737819B2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AFC87E6-3C18-FEBE-741B-0AAACA5F7E7F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C30E439-59A1-41CC-6EBB-F5AE2E5D4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901" y="1192400"/>
            <a:ext cx="6244489" cy="53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0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FB33A6-A621-FDEE-B3B1-3432BC250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921C38A-0685-B98B-C9CB-EC0CBA8477B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95EB0A7-AC7B-6084-9E67-FDF76570D0E8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Reinforcement Learning – Example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5C79F1-39E5-974A-A4A4-9CB1E541FE5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05DCC4-6DC3-D66A-322D-3C4944A3C0BC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EE7F84-8982-0BAF-76C8-AB97CC1A6F2C}"/>
              </a:ext>
            </a:extLst>
          </p:cNvPr>
          <p:cNvSpPr txBox="1"/>
          <p:nvPr/>
        </p:nvSpPr>
        <p:spPr>
          <a:xfrm>
            <a:off x="6940377" y="5860529"/>
            <a:ext cx="26528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800" b="1" dirty="0">
                <a:solidFill>
                  <a:srgbClr val="C00000"/>
                </a:solidFill>
                <a:latin typeface="Aptos" panose="020B0004020202020204" pitchFamily="34" charset="0"/>
              </a:rPr>
              <a:t>Self-driving Cars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FD8B1-EA2E-260A-AA28-C9B6CFE16F7A}"/>
              </a:ext>
            </a:extLst>
          </p:cNvPr>
          <p:cNvSpPr txBox="1"/>
          <p:nvPr/>
        </p:nvSpPr>
        <p:spPr>
          <a:xfrm>
            <a:off x="381000" y="1235217"/>
            <a:ext cx="46320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2" indent="-342902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Car (agent)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senses road and surroundings (state).</a:t>
            </a:r>
          </a:p>
          <a:p>
            <a:pPr marL="342902" indent="-342902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ea typeface="BatangChe" panose="020B0503020000020004" pitchFamily="49" charset="-127"/>
            </a:endParaRPr>
          </a:p>
          <a:p>
            <a:pPr marL="342902" indent="-34290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Takes an </a:t>
            </a: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action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, </a:t>
            </a:r>
            <a:r>
              <a:rPr lang="en-US" sz="2400" dirty="0">
                <a:solidFill>
                  <a:srgbClr val="6600FF"/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like turning or stopping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.</a:t>
            </a:r>
          </a:p>
          <a:p>
            <a:pPr marL="342902" indent="-342902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ea typeface="BatangChe" panose="020B0503020000020004" pitchFamily="49" charset="-127"/>
            </a:endParaRPr>
          </a:p>
          <a:p>
            <a:pPr marL="342902" indent="-342902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Gets</a:t>
            </a: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 feedback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: </a:t>
            </a:r>
            <a:r>
              <a:rPr lang="en-US" sz="2400" dirty="0">
                <a:solidFill>
                  <a:srgbClr val="6600FF"/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reward (✔)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or </a:t>
            </a:r>
            <a:r>
              <a:rPr lang="en-US" sz="2400" dirty="0">
                <a:solidFill>
                  <a:srgbClr val="00CC66"/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penalty (✖).</a:t>
            </a:r>
          </a:p>
          <a:p>
            <a:pPr marL="342902" indent="-342902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ea typeface="BatangChe" panose="020B0503020000020004" pitchFamily="49" charset="-127"/>
            </a:endParaRPr>
          </a:p>
          <a:p>
            <a:pPr marL="342902" indent="-342902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Learns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best driving strategy </a:t>
            </a:r>
            <a:r>
              <a:rPr lang="en-US" sz="2400" dirty="0">
                <a:solidFill>
                  <a:srgbClr val="6600FF"/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(policy) over time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ea typeface="BatangChe" panose="020B0503020000020004" pitchFamily="49" charset="-127"/>
              </a:rPr>
              <a:t>.</a:t>
            </a:r>
            <a:endParaRPr lang="en-US" sz="2000" dirty="0">
              <a:latin typeface="BatangChe" panose="020B0503020000020004" pitchFamily="49" charset="-127"/>
              <a:ea typeface="BatangChe" panose="020B0503020000020004" pitchFamily="49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5825A-E82E-8CAD-EA46-6F9DCB2D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13" y="1206839"/>
            <a:ext cx="7088393" cy="465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26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C4BF72-39D8-16F0-2091-52233C8DD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DAB5D9-415F-323C-BCB6-38A8D0FCEB2D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3DE4DA2-BAD9-8E0B-27F6-AB83F84A1AE1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Batch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506F3-ABBD-CC0C-D033-53F27376F09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0C51212-7A8E-5B8D-5542-E14405582B70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DBE6EB3B-CE1A-9282-E7FC-0E164C252C7B}"/>
              </a:ext>
            </a:extLst>
          </p:cNvPr>
          <p:cNvSpPr txBox="1"/>
          <p:nvPr/>
        </p:nvSpPr>
        <p:spPr>
          <a:xfrm>
            <a:off x="578733" y="1141070"/>
            <a:ext cx="5517267" cy="165591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Process: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Start with all (large) data 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Train a model offline 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Use model to make predictions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2ACE3-6287-478E-712E-50B33C51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2" y="2940583"/>
            <a:ext cx="6228679" cy="3298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D48C57-B24F-6B21-1A69-07C925CA062C}"/>
              </a:ext>
            </a:extLst>
          </p:cNvPr>
          <p:cNvSpPr txBox="1"/>
          <p:nvPr/>
        </p:nvSpPr>
        <p:spPr>
          <a:xfrm>
            <a:off x="6454589" y="1141071"/>
            <a:ext cx="5356412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b="1" dirty="0">
                <a:solidFill>
                  <a:srgbClr val="00CC66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PROS: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Can build a strong, accurate model offline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endParaRPr lang="en-US" sz="2800" b="1" dirty="0">
              <a:solidFill>
                <a:srgbClr val="6600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b="1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CONS: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New data keeps coming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Must </a:t>
            </a: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retrain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b="1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old + new data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Retraining can become </a:t>
            </a: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too slow and costly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 (requires a lot of computing resources)</a:t>
            </a:r>
          </a:p>
        </p:txBody>
      </p:sp>
    </p:spTree>
    <p:extLst>
      <p:ext uri="{BB962C8B-B14F-4D97-AF65-F5344CB8AC3E}">
        <p14:creationId xmlns:p14="http://schemas.microsoft.com/office/powerpoint/2010/main" val="219483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98C01-5579-F9AC-0AD4-D1843546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0CCB79-6D72-7FC7-C6F7-403918C6F281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9F786CC-8831-9AD4-2413-5A437ABA068B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Online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634BA8-3BA2-702B-01D2-D9DE53092892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A7E32EA-6780-3601-B5DB-A4AD6D33C357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D3D6B6F4-3FB6-85EA-D5F1-1F727B7EFA9B}"/>
              </a:ext>
            </a:extLst>
          </p:cNvPr>
          <p:cNvSpPr txBox="1"/>
          <p:nvPr/>
        </p:nvSpPr>
        <p:spPr>
          <a:xfrm>
            <a:off x="578735" y="1141071"/>
            <a:ext cx="6725708" cy="165591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Process: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Learn step by step, as data arrives 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Train with one or small batches of data 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Model keeps learning even in production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303F2-3B92-3D5C-9A40-E9E7B55F3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805055"/>
            <a:ext cx="5592879" cy="3060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8B5F25-09DB-1534-7ADB-988591A011B6}"/>
              </a:ext>
            </a:extLst>
          </p:cNvPr>
          <p:cNvSpPr txBox="1"/>
          <p:nvPr/>
        </p:nvSpPr>
        <p:spPr>
          <a:xfrm>
            <a:off x="578737" y="3200105"/>
            <a:ext cx="4635649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400" b="1" dirty="0">
                <a:solidFill>
                  <a:srgbClr val="00CC66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PROS: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Adapts quickly to new data and patterns.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400" b="1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CONS: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Needs careful tuning to avoid forgetting old data.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2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B269C-7152-3566-622D-1908774EA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EF22CB-CA1F-F930-3CB5-0CC5E95DA6FE}"/>
              </a:ext>
            </a:extLst>
          </p:cNvPr>
          <p:cNvSpPr/>
          <p:nvPr/>
        </p:nvSpPr>
        <p:spPr>
          <a:xfrm>
            <a:off x="0" y="2753313"/>
            <a:ext cx="12192000" cy="1064579"/>
          </a:xfrm>
          <a:prstGeom prst="rect">
            <a:avLst/>
          </a:prstGeom>
          <a:solidFill>
            <a:srgbClr val="FAF3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B8D3FE"/>
              </a:solidFill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C863F15-A792-368F-EF35-8F5E6F3272B9}"/>
              </a:ext>
            </a:extLst>
          </p:cNvPr>
          <p:cNvSpPr txBox="1">
            <a:spLocks/>
          </p:cNvSpPr>
          <p:nvPr/>
        </p:nvSpPr>
        <p:spPr>
          <a:xfrm>
            <a:off x="416564" y="2741604"/>
            <a:ext cx="8066049" cy="107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Aft>
                <a:spcPts val="2400"/>
              </a:spcAft>
              <a:defRPr/>
            </a:pPr>
            <a:r>
              <a:rPr lang="en-US" sz="3600" dirty="0">
                <a:solidFill>
                  <a:srgbClr val="19343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878749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C5F70C-6655-CD44-97E0-745FAA5D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933E4-22EF-FBEE-E018-AFCE25636DA9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299BCCD-56F3-326E-C997-7C04AA0BB96D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Too Much D</a:t>
            </a:r>
            <a:r>
              <a:rPr lang="en-US" sz="3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ata</a:t>
            </a: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83563-63CA-3AA2-43D6-996C9109787B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BB2562-D63F-7F83-C227-E8E7272BCC4C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724D442A-B765-8640-E16F-7BB01873D52A}"/>
              </a:ext>
            </a:extLst>
          </p:cNvPr>
          <p:cNvSpPr txBox="1"/>
          <p:nvPr/>
        </p:nvSpPr>
        <p:spPr>
          <a:xfrm>
            <a:off x="381000" y="1141071"/>
            <a:ext cx="9307011" cy="50121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If data does not fit into RAM, use online learning.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1DB59F-BD23-302F-F55F-63FB9F24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95" y="1726022"/>
            <a:ext cx="7284511" cy="48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6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ACA3A-EDE0-AEC7-48C5-7B2EDE1D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1EEB684-6E17-D716-5631-C5F7426387F0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5827262-AE7D-433C-418C-D85413FFA8B9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Instance-Based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CF0F2-0D6C-C22E-A063-C95BFB36CB88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175657B-F7CA-076E-91D4-99CBC2AEE262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B23CD764-7890-7485-FC30-FB3CA1CBDACB}"/>
              </a:ext>
            </a:extLst>
          </p:cNvPr>
          <p:cNvSpPr txBox="1"/>
          <p:nvPr/>
        </p:nvSpPr>
        <p:spPr>
          <a:xfrm>
            <a:off x="381000" y="1141077"/>
            <a:ext cx="11430000" cy="181728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Learns by remembering all training examples.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Compares new data to stored examples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Generalizes by finding closest matches among stored examples.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Example: classify shape based on most similar shapes seen before.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83B72-1358-453C-C8CA-887C82431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00" y="3101949"/>
            <a:ext cx="7165200" cy="3276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38F75-23D8-6B7F-968A-1176479220D5}"/>
              </a:ext>
            </a:extLst>
          </p:cNvPr>
          <p:cNvSpPr txBox="1"/>
          <p:nvPr/>
        </p:nvSpPr>
        <p:spPr>
          <a:xfrm>
            <a:off x="381005" y="4237960"/>
            <a:ext cx="43414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ptos" panose="020B0004020202020204" pitchFamily="34" charset="0"/>
              </a:rPr>
              <a:t>New instance is classified as a triangle because most similar instances belong triangles</a:t>
            </a:r>
          </a:p>
        </p:txBody>
      </p:sp>
    </p:spTree>
    <p:extLst>
      <p:ext uri="{BB962C8B-B14F-4D97-AF65-F5344CB8AC3E}">
        <p14:creationId xmlns:p14="http://schemas.microsoft.com/office/powerpoint/2010/main" val="2282024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08F219-ABC1-D1EF-7190-97DB7329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692165-6EFA-B54F-3B7A-C25DFFF736A3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2771F9-43A3-8F29-CC46-EF140AB39D32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Model-Based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3298CE-FC5A-33F7-502C-79A4D42FA5F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9548374-FEAA-7CC3-E68F-6A4237D308B4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D5EEEA00-21FE-840B-BB5C-60A9F4E0244F}"/>
              </a:ext>
            </a:extLst>
          </p:cNvPr>
          <p:cNvSpPr txBox="1"/>
          <p:nvPr/>
        </p:nvSpPr>
        <p:spPr>
          <a:xfrm>
            <a:off x="381000" y="1141071"/>
            <a:ext cx="11430000" cy="123637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Build a model from training examples.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Use the model to make predictions, e.g., a line that separates two classes, often called a decision boundary.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7C5C3-C434-90DD-1B63-F9C821657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002" y="2756523"/>
            <a:ext cx="7291999" cy="34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32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1EB282-93BD-F79E-E54E-DE3265D61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1FB872-1066-8DBA-9611-ACB6934C5624}"/>
              </a:ext>
            </a:extLst>
          </p:cNvPr>
          <p:cNvSpPr/>
          <p:nvPr/>
        </p:nvSpPr>
        <p:spPr>
          <a:xfrm>
            <a:off x="0" y="2753313"/>
            <a:ext cx="12192000" cy="1064579"/>
          </a:xfrm>
          <a:prstGeom prst="rect">
            <a:avLst/>
          </a:prstGeom>
          <a:solidFill>
            <a:srgbClr val="FAF3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B8D3FE"/>
              </a:solidFill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4C4506-B3DD-D3CA-38ED-E0F385719175}"/>
              </a:ext>
            </a:extLst>
          </p:cNvPr>
          <p:cNvSpPr txBox="1">
            <a:spLocks/>
          </p:cNvSpPr>
          <p:nvPr/>
        </p:nvSpPr>
        <p:spPr>
          <a:xfrm>
            <a:off x="416564" y="2741604"/>
            <a:ext cx="8066049" cy="107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Aft>
                <a:spcPts val="2400"/>
              </a:spcAft>
              <a:defRPr/>
            </a:pPr>
            <a:r>
              <a:rPr lang="en-US" sz="3600" dirty="0">
                <a:solidFill>
                  <a:srgbClr val="19343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 Based Learning Example</a:t>
            </a:r>
          </a:p>
        </p:txBody>
      </p:sp>
    </p:spTree>
    <p:extLst>
      <p:ext uri="{BB962C8B-B14F-4D97-AF65-F5344CB8AC3E}">
        <p14:creationId xmlns:p14="http://schemas.microsoft.com/office/powerpoint/2010/main" val="3737903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25765-E781-CD1F-3B7D-CC6F94729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AFFC4-1EFB-C954-BB3B-2841FF8A36F8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7F4AA64-1782-C97F-3031-441E1CF0E15E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4 Steps of 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F26D5B-BF3C-CCBB-EE43-03632E95107D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8C7C068-BBC0-E932-6E9B-11003134FB01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C0A3B3-19AA-744D-EE8B-57B9C2202584}"/>
              </a:ext>
            </a:extLst>
          </p:cNvPr>
          <p:cNvGrpSpPr/>
          <p:nvPr/>
        </p:nvGrpSpPr>
        <p:grpSpPr>
          <a:xfrm>
            <a:off x="1599869" y="1253485"/>
            <a:ext cx="8838835" cy="5032285"/>
            <a:chOff x="698774" y="1660413"/>
            <a:chExt cx="7819004" cy="46222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24588D9-A56A-C5BB-A370-6B2E5862EA0C}"/>
                </a:ext>
              </a:extLst>
            </p:cNvPr>
            <p:cNvGrpSpPr/>
            <p:nvPr/>
          </p:nvGrpSpPr>
          <p:grpSpPr>
            <a:xfrm>
              <a:off x="2894494" y="2154469"/>
              <a:ext cx="1668096" cy="2037408"/>
              <a:chOff x="2404789" y="1643975"/>
              <a:chExt cx="1668096" cy="2037408"/>
            </a:xfrm>
          </p:grpSpPr>
          <p:sp>
            <p:nvSpPr>
              <p:cNvPr id="33" name="Rounded Rectangle 1">
                <a:extLst>
                  <a:ext uri="{FF2B5EF4-FFF2-40B4-BE49-F238E27FC236}">
                    <a16:creationId xmlns:a16="http://schemas.microsoft.com/office/drawing/2014/main" id="{4E667405-7E7D-C364-A753-EE2A6E6E6D7D}"/>
                  </a:ext>
                </a:extLst>
              </p:cNvPr>
              <p:cNvSpPr/>
              <p:nvPr/>
            </p:nvSpPr>
            <p:spPr>
              <a:xfrm>
                <a:off x="2404789" y="1643975"/>
                <a:ext cx="1668093" cy="2037408"/>
              </a:xfrm>
              <a:custGeom>
                <a:avLst/>
                <a:gdLst/>
                <a:ahLst/>
                <a:cxnLst/>
                <a:rect l="0" t="0" r="0" b="0"/>
                <a:pathLst>
                  <a:path w="1668093" h="2037408">
                    <a:moveTo>
                      <a:pt x="439977" y="1478438"/>
                    </a:moveTo>
                    <a:lnTo>
                      <a:pt x="97440" y="2037408"/>
                    </a:lnTo>
                    <a:cubicBezTo>
                      <a:pt x="0" y="1716896"/>
                      <a:pt x="7534" y="1362186"/>
                      <a:pt x="143018" y="1027484"/>
                    </a:cubicBezTo>
                    <a:cubicBezTo>
                      <a:pt x="300252" y="639049"/>
                      <a:pt x="600044" y="351121"/>
                      <a:pt x="957634" y="199609"/>
                    </a:cubicBezTo>
                    <a:lnTo>
                      <a:pt x="873061" y="0"/>
                    </a:lnTo>
                    <a:lnTo>
                      <a:pt x="1668093" y="487199"/>
                    </a:lnTo>
                    <a:lnTo>
                      <a:pt x="1380506" y="1197662"/>
                    </a:lnTo>
                    <a:lnTo>
                      <a:pt x="1295932" y="998046"/>
                    </a:lnTo>
                    <a:cubicBezTo>
                      <a:pt x="1142681" y="1062983"/>
                      <a:pt x="1014198" y="1186380"/>
                      <a:pt x="946813" y="1352855"/>
                    </a:cubicBezTo>
                    <a:cubicBezTo>
                      <a:pt x="905214" y="1455612"/>
                      <a:pt x="891760" y="1562778"/>
                      <a:pt x="902827" y="1665797"/>
                    </a:cubicBezTo>
                    <a:close/>
                  </a:path>
                </a:pathLst>
              </a:custGeom>
              <a:solidFill>
                <a:srgbClr val="E0CB15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4" name="Rounded Rectangle 2">
                <a:extLst>
                  <a:ext uri="{FF2B5EF4-FFF2-40B4-BE49-F238E27FC236}">
                    <a16:creationId xmlns:a16="http://schemas.microsoft.com/office/drawing/2014/main" id="{74F017B8-89CD-001C-A901-1AD519708A77}"/>
                  </a:ext>
                </a:extLst>
              </p:cNvPr>
              <p:cNvSpPr/>
              <p:nvPr/>
            </p:nvSpPr>
            <p:spPr>
              <a:xfrm>
                <a:off x="2404789" y="1643975"/>
                <a:ext cx="1668096" cy="2037407"/>
              </a:xfrm>
              <a:custGeom>
                <a:avLst/>
                <a:gdLst/>
                <a:ahLst/>
                <a:cxnLst/>
                <a:rect l="0" t="0" r="0" b="0"/>
                <a:pathLst>
                  <a:path w="1668096" h="2037407">
                    <a:moveTo>
                      <a:pt x="439977" y="1478437"/>
                    </a:moveTo>
                    <a:lnTo>
                      <a:pt x="97439" y="2037407"/>
                    </a:lnTo>
                    <a:cubicBezTo>
                      <a:pt x="0" y="1716899"/>
                      <a:pt x="7534" y="1362182"/>
                      <a:pt x="143018" y="1027481"/>
                    </a:cubicBezTo>
                    <a:cubicBezTo>
                      <a:pt x="300252" y="639049"/>
                      <a:pt x="600044" y="351121"/>
                      <a:pt x="957635" y="199609"/>
                    </a:cubicBezTo>
                    <a:lnTo>
                      <a:pt x="873061" y="0"/>
                    </a:lnTo>
                    <a:lnTo>
                      <a:pt x="1668096" y="487198"/>
                    </a:lnTo>
                    <a:lnTo>
                      <a:pt x="1380507" y="1197659"/>
                    </a:lnTo>
                    <a:lnTo>
                      <a:pt x="1295933" y="998048"/>
                    </a:lnTo>
                    <a:cubicBezTo>
                      <a:pt x="1142679" y="1062983"/>
                      <a:pt x="1014197" y="1186380"/>
                      <a:pt x="946810" y="1352851"/>
                    </a:cubicBezTo>
                    <a:cubicBezTo>
                      <a:pt x="905214" y="1455612"/>
                      <a:pt x="891760" y="1562774"/>
                      <a:pt x="902827" y="1665795"/>
                    </a:cubicBezTo>
                    <a:close/>
                  </a:path>
                </a:pathLst>
              </a:custGeom>
              <a:noFill/>
              <a:ln w="13548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511850-E9F4-35FA-5649-0204F3BEB655}"/>
                </a:ext>
              </a:extLst>
            </p:cNvPr>
            <p:cNvGrpSpPr/>
            <p:nvPr/>
          </p:nvGrpSpPr>
          <p:grpSpPr>
            <a:xfrm>
              <a:off x="2847272" y="3632926"/>
              <a:ext cx="2037409" cy="1668101"/>
              <a:chOff x="2357567" y="3122432"/>
              <a:chExt cx="2037409" cy="1668101"/>
            </a:xfrm>
          </p:grpSpPr>
          <p:sp>
            <p:nvSpPr>
              <p:cNvPr id="36" name="Rounded Rectangle 4">
                <a:extLst>
                  <a:ext uri="{FF2B5EF4-FFF2-40B4-BE49-F238E27FC236}">
                    <a16:creationId xmlns:a16="http://schemas.microsoft.com/office/drawing/2014/main" id="{FDB73250-EF48-C472-C2EE-8A75898DCEB7}"/>
                  </a:ext>
                </a:extLst>
              </p:cNvPr>
              <p:cNvSpPr/>
              <p:nvPr/>
            </p:nvSpPr>
            <p:spPr>
              <a:xfrm>
                <a:off x="2357567" y="3122432"/>
                <a:ext cx="2037408" cy="1668101"/>
              </a:xfrm>
              <a:custGeom>
                <a:avLst/>
                <a:gdLst/>
                <a:ahLst/>
                <a:cxnLst/>
                <a:rect l="0" t="0" r="0" b="0"/>
                <a:pathLst>
                  <a:path w="2037408" h="1668101">
                    <a:moveTo>
                      <a:pt x="1352855" y="721286"/>
                    </a:moveTo>
                    <a:cubicBezTo>
                      <a:pt x="1455612" y="762883"/>
                      <a:pt x="1562778" y="776338"/>
                      <a:pt x="1665797" y="765270"/>
                    </a:cubicBezTo>
                    <a:lnTo>
                      <a:pt x="1478438" y="1228121"/>
                    </a:lnTo>
                    <a:lnTo>
                      <a:pt x="2037408" y="1570664"/>
                    </a:lnTo>
                    <a:cubicBezTo>
                      <a:pt x="1716905" y="1668101"/>
                      <a:pt x="1362186" y="1660567"/>
                      <a:pt x="1027484" y="1525084"/>
                    </a:cubicBezTo>
                    <a:cubicBezTo>
                      <a:pt x="639051" y="1367849"/>
                      <a:pt x="351123" y="1068050"/>
                      <a:pt x="199611" y="710460"/>
                    </a:cubicBezTo>
                    <a:lnTo>
                      <a:pt x="0" y="795035"/>
                    </a:lnTo>
                    <a:lnTo>
                      <a:pt x="487198" y="0"/>
                    </a:lnTo>
                    <a:lnTo>
                      <a:pt x="1197662" y="287588"/>
                    </a:lnTo>
                    <a:lnTo>
                      <a:pt x="998046" y="372163"/>
                    </a:lnTo>
                    <a:cubicBezTo>
                      <a:pt x="1062983" y="525417"/>
                      <a:pt x="1186380" y="653900"/>
                      <a:pt x="1352855" y="721286"/>
                    </a:cubicBezTo>
                    <a:close/>
                  </a:path>
                </a:pathLst>
              </a:custGeom>
              <a:solidFill>
                <a:srgbClr val="92BD39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37" name="Rounded Rectangle 5">
                <a:extLst>
                  <a:ext uri="{FF2B5EF4-FFF2-40B4-BE49-F238E27FC236}">
                    <a16:creationId xmlns:a16="http://schemas.microsoft.com/office/drawing/2014/main" id="{336BE7E1-B927-10DB-0F1B-50B683FC9E11}"/>
                  </a:ext>
                </a:extLst>
              </p:cNvPr>
              <p:cNvSpPr/>
              <p:nvPr/>
            </p:nvSpPr>
            <p:spPr>
              <a:xfrm>
                <a:off x="2357567" y="3122432"/>
                <a:ext cx="2037409" cy="1668099"/>
              </a:xfrm>
              <a:custGeom>
                <a:avLst/>
                <a:gdLst/>
                <a:ahLst/>
                <a:cxnLst/>
                <a:rect l="0" t="0" r="0" b="0"/>
                <a:pathLst>
                  <a:path w="2037409" h="1668099">
                    <a:moveTo>
                      <a:pt x="1352851" y="721286"/>
                    </a:moveTo>
                    <a:cubicBezTo>
                      <a:pt x="1455612" y="762883"/>
                      <a:pt x="1562775" y="776338"/>
                      <a:pt x="1665797" y="765270"/>
                    </a:cubicBezTo>
                    <a:lnTo>
                      <a:pt x="1478438" y="1228122"/>
                    </a:lnTo>
                    <a:lnTo>
                      <a:pt x="2037409" y="1570659"/>
                    </a:lnTo>
                    <a:cubicBezTo>
                      <a:pt x="1716901" y="1668099"/>
                      <a:pt x="1362184" y="1660564"/>
                      <a:pt x="1027484" y="1525080"/>
                    </a:cubicBezTo>
                    <a:cubicBezTo>
                      <a:pt x="639051" y="1367846"/>
                      <a:pt x="351123" y="1068053"/>
                      <a:pt x="199611" y="710460"/>
                    </a:cubicBezTo>
                    <a:lnTo>
                      <a:pt x="0" y="795035"/>
                    </a:lnTo>
                    <a:lnTo>
                      <a:pt x="487198" y="0"/>
                    </a:lnTo>
                    <a:lnTo>
                      <a:pt x="1197658" y="287588"/>
                    </a:lnTo>
                    <a:lnTo>
                      <a:pt x="998048" y="372163"/>
                    </a:lnTo>
                    <a:cubicBezTo>
                      <a:pt x="1062982" y="525417"/>
                      <a:pt x="1186380" y="653900"/>
                      <a:pt x="1352851" y="721286"/>
                    </a:cubicBezTo>
                    <a:close/>
                  </a:path>
                </a:pathLst>
              </a:custGeom>
              <a:noFill/>
              <a:ln w="13548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441402-BE16-FD85-CCCC-D1BC09A8F4E0}"/>
                </a:ext>
              </a:extLst>
            </p:cNvPr>
            <p:cNvGrpSpPr/>
            <p:nvPr/>
          </p:nvGrpSpPr>
          <p:grpSpPr>
            <a:xfrm>
              <a:off x="4325729" y="3310815"/>
              <a:ext cx="1668101" cy="2037417"/>
              <a:chOff x="3836024" y="2800321"/>
              <a:chExt cx="1668101" cy="2037417"/>
            </a:xfrm>
          </p:grpSpPr>
          <p:sp>
            <p:nvSpPr>
              <p:cNvPr id="39" name="Rounded Rectangle 7">
                <a:extLst>
                  <a:ext uri="{FF2B5EF4-FFF2-40B4-BE49-F238E27FC236}">
                    <a16:creationId xmlns:a16="http://schemas.microsoft.com/office/drawing/2014/main" id="{E62DCB99-11B6-2E53-AA84-B2D61F71786A}"/>
                  </a:ext>
                </a:extLst>
              </p:cNvPr>
              <p:cNvSpPr/>
              <p:nvPr/>
            </p:nvSpPr>
            <p:spPr>
              <a:xfrm>
                <a:off x="3836024" y="2800321"/>
                <a:ext cx="1668101" cy="2037417"/>
              </a:xfrm>
              <a:custGeom>
                <a:avLst/>
                <a:gdLst/>
                <a:ahLst/>
                <a:cxnLst/>
                <a:rect l="0" t="0" r="0" b="0"/>
                <a:pathLst>
                  <a:path w="1668101" h="2037417">
                    <a:moveTo>
                      <a:pt x="287588" y="839754"/>
                    </a:moveTo>
                    <a:lnTo>
                      <a:pt x="372162" y="1039362"/>
                    </a:lnTo>
                    <a:cubicBezTo>
                      <a:pt x="525416" y="974434"/>
                      <a:pt x="653899" y="851032"/>
                      <a:pt x="721285" y="684560"/>
                    </a:cubicBezTo>
                    <a:cubicBezTo>
                      <a:pt x="762882" y="581799"/>
                      <a:pt x="776337" y="474636"/>
                      <a:pt x="765270" y="371614"/>
                    </a:cubicBezTo>
                    <a:lnTo>
                      <a:pt x="1228121" y="558972"/>
                    </a:lnTo>
                    <a:lnTo>
                      <a:pt x="1570664" y="0"/>
                    </a:lnTo>
                    <a:cubicBezTo>
                      <a:pt x="1668101" y="320509"/>
                      <a:pt x="1660567" y="675227"/>
                      <a:pt x="1525084" y="1009933"/>
                    </a:cubicBezTo>
                    <a:cubicBezTo>
                      <a:pt x="1367849" y="1398362"/>
                      <a:pt x="1068050" y="1686293"/>
                      <a:pt x="710460" y="1837800"/>
                    </a:cubicBezTo>
                    <a:lnTo>
                      <a:pt x="795035" y="2037417"/>
                    </a:lnTo>
                    <a:lnTo>
                      <a:pt x="0" y="1550213"/>
                    </a:lnTo>
                    <a:close/>
                  </a:path>
                </a:pathLst>
              </a:custGeom>
              <a:solidFill>
                <a:srgbClr val="3CC583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0" name="Rounded Rectangle 8">
                <a:extLst>
                  <a:ext uri="{FF2B5EF4-FFF2-40B4-BE49-F238E27FC236}">
                    <a16:creationId xmlns:a16="http://schemas.microsoft.com/office/drawing/2014/main" id="{750AF2C7-BD00-DF3E-BDF2-063A624DF142}"/>
                  </a:ext>
                </a:extLst>
              </p:cNvPr>
              <p:cNvSpPr/>
              <p:nvPr/>
            </p:nvSpPr>
            <p:spPr>
              <a:xfrm>
                <a:off x="3836024" y="2800321"/>
                <a:ext cx="1668101" cy="2037414"/>
              </a:xfrm>
              <a:custGeom>
                <a:avLst/>
                <a:gdLst/>
                <a:ahLst/>
                <a:cxnLst/>
                <a:rect l="0" t="0" r="0" b="0"/>
                <a:pathLst>
                  <a:path w="1668101" h="2037414">
                    <a:moveTo>
                      <a:pt x="287588" y="839754"/>
                    </a:moveTo>
                    <a:lnTo>
                      <a:pt x="372162" y="1039364"/>
                    </a:lnTo>
                    <a:cubicBezTo>
                      <a:pt x="525416" y="974430"/>
                      <a:pt x="653899" y="851032"/>
                      <a:pt x="721285" y="684560"/>
                    </a:cubicBezTo>
                    <a:cubicBezTo>
                      <a:pt x="762882" y="581799"/>
                      <a:pt x="776337" y="474636"/>
                      <a:pt x="765269" y="371614"/>
                    </a:cubicBezTo>
                    <a:lnTo>
                      <a:pt x="1228121" y="558972"/>
                    </a:lnTo>
                    <a:lnTo>
                      <a:pt x="1570660" y="0"/>
                    </a:lnTo>
                    <a:cubicBezTo>
                      <a:pt x="1668101" y="320509"/>
                      <a:pt x="1660567" y="675227"/>
                      <a:pt x="1525082" y="1009929"/>
                    </a:cubicBezTo>
                    <a:cubicBezTo>
                      <a:pt x="1367848" y="1398363"/>
                      <a:pt x="1068054" y="1686292"/>
                      <a:pt x="710460" y="1837803"/>
                    </a:cubicBezTo>
                    <a:lnTo>
                      <a:pt x="795035" y="2037414"/>
                    </a:lnTo>
                    <a:lnTo>
                      <a:pt x="0" y="1550215"/>
                    </a:lnTo>
                    <a:close/>
                  </a:path>
                </a:pathLst>
              </a:custGeom>
              <a:noFill/>
              <a:ln w="13548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8F7A0AE-0BB9-EAD6-6045-5F4729A0C5CC}"/>
                </a:ext>
              </a:extLst>
            </p:cNvPr>
            <p:cNvGrpSpPr/>
            <p:nvPr/>
          </p:nvGrpSpPr>
          <p:grpSpPr>
            <a:xfrm>
              <a:off x="4003619" y="2201690"/>
              <a:ext cx="2037412" cy="1668102"/>
              <a:chOff x="3513914" y="1691196"/>
              <a:chExt cx="2037412" cy="1668102"/>
            </a:xfrm>
          </p:grpSpPr>
          <p:sp>
            <p:nvSpPr>
              <p:cNvPr id="42" name="Rounded Rectangle 10">
                <a:extLst>
                  <a:ext uri="{FF2B5EF4-FFF2-40B4-BE49-F238E27FC236}">
                    <a16:creationId xmlns:a16="http://schemas.microsoft.com/office/drawing/2014/main" id="{A6FE2E68-EFA2-5BD6-8B01-5B5A78A241DB}"/>
                  </a:ext>
                </a:extLst>
              </p:cNvPr>
              <p:cNvSpPr/>
              <p:nvPr/>
            </p:nvSpPr>
            <p:spPr>
              <a:xfrm>
                <a:off x="3513914" y="1691196"/>
                <a:ext cx="2037408" cy="1668102"/>
              </a:xfrm>
              <a:custGeom>
                <a:avLst/>
                <a:gdLst/>
                <a:ahLst/>
                <a:cxnLst/>
                <a:rect l="0" t="0" r="0" b="0"/>
                <a:pathLst>
                  <a:path w="2037408" h="1668102">
                    <a:moveTo>
                      <a:pt x="558972" y="439980"/>
                    </a:moveTo>
                    <a:lnTo>
                      <a:pt x="0" y="97441"/>
                    </a:lnTo>
                    <a:cubicBezTo>
                      <a:pt x="320509" y="0"/>
                      <a:pt x="675228" y="7533"/>
                      <a:pt x="1009933" y="143018"/>
                    </a:cubicBezTo>
                    <a:cubicBezTo>
                      <a:pt x="1398362" y="300252"/>
                      <a:pt x="1686293" y="600045"/>
                      <a:pt x="1837800" y="957634"/>
                    </a:cubicBezTo>
                    <a:lnTo>
                      <a:pt x="2037408" y="873064"/>
                    </a:lnTo>
                    <a:lnTo>
                      <a:pt x="1550213" y="1668102"/>
                    </a:lnTo>
                    <a:lnTo>
                      <a:pt x="839752" y="1380506"/>
                    </a:lnTo>
                    <a:lnTo>
                      <a:pt x="1039362" y="1295932"/>
                    </a:lnTo>
                    <a:cubicBezTo>
                      <a:pt x="974425" y="1142681"/>
                      <a:pt x="851030" y="1014198"/>
                      <a:pt x="684559" y="946813"/>
                    </a:cubicBezTo>
                    <a:cubicBezTo>
                      <a:pt x="581798" y="905217"/>
                      <a:pt x="474635" y="891763"/>
                      <a:pt x="371614" y="902831"/>
                    </a:cubicBezTo>
                    <a:close/>
                  </a:path>
                </a:pathLst>
              </a:custGeom>
              <a:solidFill>
                <a:srgbClr val="1EABDA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43" name="Rounded Rectangle 11">
                <a:extLst>
                  <a:ext uri="{FF2B5EF4-FFF2-40B4-BE49-F238E27FC236}">
                    <a16:creationId xmlns:a16="http://schemas.microsoft.com/office/drawing/2014/main" id="{D0DA2AEB-EE84-B661-8273-515A3068497A}"/>
                  </a:ext>
                </a:extLst>
              </p:cNvPr>
              <p:cNvSpPr/>
              <p:nvPr/>
            </p:nvSpPr>
            <p:spPr>
              <a:xfrm>
                <a:off x="3513914" y="1691196"/>
                <a:ext cx="2037412" cy="1668099"/>
              </a:xfrm>
              <a:custGeom>
                <a:avLst/>
                <a:gdLst/>
                <a:ahLst/>
                <a:cxnLst/>
                <a:rect l="0" t="0" r="0" b="0"/>
                <a:pathLst>
                  <a:path w="2037412" h="1668099">
                    <a:moveTo>
                      <a:pt x="558972" y="439979"/>
                    </a:moveTo>
                    <a:lnTo>
                      <a:pt x="0" y="97441"/>
                    </a:lnTo>
                    <a:cubicBezTo>
                      <a:pt x="320509" y="0"/>
                      <a:pt x="675228" y="7533"/>
                      <a:pt x="1009931" y="143018"/>
                    </a:cubicBezTo>
                    <a:cubicBezTo>
                      <a:pt x="1398363" y="300252"/>
                      <a:pt x="1686292" y="600045"/>
                      <a:pt x="1837803" y="957637"/>
                    </a:cubicBezTo>
                    <a:lnTo>
                      <a:pt x="2037412" y="873063"/>
                    </a:lnTo>
                    <a:lnTo>
                      <a:pt x="1550213" y="1668099"/>
                    </a:lnTo>
                    <a:lnTo>
                      <a:pt x="839752" y="1380510"/>
                    </a:lnTo>
                    <a:lnTo>
                      <a:pt x="1039362" y="1295936"/>
                    </a:lnTo>
                    <a:cubicBezTo>
                      <a:pt x="974428" y="1142683"/>
                      <a:pt x="851030" y="1014200"/>
                      <a:pt x="684559" y="946814"/>
                    </a:cubicBezTo>
                    <a:cubicBezTo>
                      <a:pt x="581798" y="905217"/>
                      <a:pt x="474635" y="891763"/>
                      <a:pt x="371614" y="902830"/>
                    </a:cubicBezTo>
                    <a:close/>
                  </a:path>
                </a:pathLst>
              </a:custGeom>
              <a:noFill/>
              <a:ln w="13548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44" name="Rounded Rectangle 13">
              <a:extLst>
                <a:ext uri="{FF2B5EF4-FFF2-40B4-BE49-F238E27FC236}">
                  <a16:creationId xmlns:a16="http://schemas.microsoft.com/office/drawing/2014/main" id="{64263E5F-B68A-411D-F762-DCD9C91464F0}"/>
                </a:ext>
              </a:extLst>
            </p:cNvPr>
            <p:cNvSpPr/>
            <p:nvPr/>
          </p:nvSpPr>
          <p:spPr>
            <a:xfrm>
              <a:off x="7010777" y="1660413"/>
              <a:ext cx="433583" cy="433575"/>
            </a:xfrm>
            <a:custGeom>
              <a:avLst/>
              <a:gdLst/>
              <a:ahLst/>
              <a:cxnLst/>
              <a:rect l="0" t="0" r="0" b="0"/>
              <a:pathLst>
                <a:path w="433583" h="433575">
                  <a:moveTo>
                    <a:pt x="234853" y="316148"/>
                  </a:moveTo>
                  <a:cubicBezTo>
                    <a:pt x="234853" y="381001"/>
                    <a:pt x="182279" y="433575"/>
                    <a:pt x="117426" y="433575"/>
                  </a:cubicBezTo>
                  <a:cubicBezTo>
                    <a:pt x="52573" y="433575"/>
                    <a:pt x="0" y="381001"/>
                    <a:pt x="0" y="316148"/>
                  </a:cubicBezTo>
                  <a:cubicBezTo>
                    <a:pt x="0" y="251295"/>
                    <a:pt x="52573" y="198722"/>
                    <a:pt x="117426" y="198722"/>
                  </a:cubicBezTo>
                  <a:cubicBezTo>
                    <a:pt x="182238" y="198821"/>
                    <a:pt x="234754" y="251337"/>
                    <a:pt x="234853" y="316148"/>
                  </a:cubicBezTo>
                  <a:close/>
                  <a:moveTo>
                    <a:pt x="135492" y="388411"/>
                  </a:moveTo>
                  <a:cubicBezTo>
                    <a:pt x="135492" y="378434"/>
                    <a:pt x="127404" y="370345"/>
                    <a:pt x="117426" y="370345"/>
                  </a:cubicBezTo>
                  <a:cubicBezTo>
                    <a:pt x="107449" y="370345"/>
                    <a:pt x="99361" y="378434"/>
                    <a:pt x="99361" y="388411"/>
                  </a:cubicBezTo>
                  <a:cubicBezTo>
                    <a:pt x="99361" y="398388"/>
                    <a:pt x="107449" y="406477"/>
                    <a:pt x="117426" y="406477"/>
                  </a:cubicBezTo>
                  <a:cubicBezTo>
                    <a:pt x="127404" y="406477"/>
                    <a:pt x="135492" y="398388"/>
                    <a:pt x="135492" y="388411"/>
                  </a:cubicBezTo>
                  <a:close/>
                  <a:moveTo>
                    <a:pt x="134408" y="331143"/>
                  </a:moveTo>
                  <a:cubicBezTo>
                    <a:pt x="156780" y="322648"/>
                    <a:pt x="169293" y="298792"/>
                    <a:pt x="163562" y="275558"/>
                  </a:cubicBezTo>
                  <a:cubicBezTo>
                    <a:pt x="157830" y="252324"/>
                    <a:pt x="135659" y="237022"/>
                    <a:pt x="111903" y="239906"/>
                  </a:cubicBezTo>
                  <a:cubicBezTo>
                    <a:pt x="88147" y="242790"/>
                    <a:pt x="70280" y="262952"/>
                    <a:pt x="70275" y="286882"/>
                  </a:cubicBezTo>
                  <a:cubicBezTo>
                    <a:pt x="70275" y="294265"/>
                    <a:pt x="76260" y="300251"/>
                    <a:pt x="83643" y="300251"/>
                  </a:cubicBezTo>
                  <a:cubicBezTo>
                    <a:pt x="91127" y="300351"/>
                    <a:pt x="97274" y="294365"/>
                    <a:pt x="97373" y="286882"/>
                  </a:cubicBezTo>
                  <a:cubicBezTo>
                    <a:pt x="97336" y="276263"/>
                    <a:pt x="105514" y="267421"/>
                    <a:pt x="116104" y="266633"/>
                  </a:cubicBezTo>
                  <a:cubicBezTo>
                    <a:pt x="126694" y="265844"/>
                    <a:pt x="136091" y="273376"/>
                    <a:pt x="137628" y="283883"/>
                  </a:cubicBezTo>
                  <a:cubicBezTo>
                    <a:pt x="139164" y="294391"/>
                    <a:pt x="132315" y="304298"/>
                    <a:pt x="121943" y="306574"/>
                  </a:cubicBezTo>
                  <a:cubicBezTo>
                    <a:pt x="111470" y="308852"/>
                    <a:pt x="103970" y="318077"/>
                    <a:pt x="103877" y="328794"/>
                  </a:cubicBezTo>
                  <a:lnTo>
                    <a:pt x="103877" y="338731"/>
                  </a:lnTo>
                  <a:cubicBezTo>
                    <a:pt x="103877" y="346214"/>
                    <a:pt x="109943" y="352280"/>
                    <a:pt x="117426" y="352280"/>
                  </a:cubicBezTo>
                  <a:cubicBezTo>
                    <a:pt x="124909" y="352280"/>
                    <a:pt x="130975" y="346214"/>
                    <a:pt x="130975" y="338731"/>
                  </a:cubicBezTo>
                  <a:lnTo>
                    <a:pt x="130975" y="334937"/>
                  </a:lnTo>
                  <a:cubicBezTo>
                    <a:pt x="131197" y="333133"/>
                    <a:pt x="132479" y="331638"/>
                    <a:pt x="134227" y="331143"/>
                  </a:cubicBezTo>
                  <a:close/>
                  <a:moveTo>
                    <a:pt x="270984" y="99361"/>
                  </a:moveTo>
                  <a:lnTo>
                    <a:pt x="289050" y="99361"/>
                  </a:lnTo>
                  <a:cubicBezTo>
                    <a:pt x="289050" y="99361"/>
                    <a:pt x="298083" y="99361"/>
                    <a:pt x="298083" y="108393"/>
                  </a:cubicBezTo>
                  <a:lnTo>
                    <a:pt x="298083" y="234853"/>
                  </a:lnTo>
                  <a:cubicBezTo>
                    <a:pt x="298083" y="234853"/>
                    <a:pt x="298083" y="243886"/>
                    <a:pt x="289050" y="243886"/>
                  </a:cubicBezTo>
                  <a:lnTo>
                    <a:pt x="270984" y="243886"/>
                  </a:lnTo>
                  <a:cubicBezTo>
                    <a:pt x="270984" y="243886"/>
                    <a:pt x="261951" y="243886"/>
                    <a:pt x="261951" y="234853"/>
                  </a:cubicBezTo>
                  <a:lnTo>
                    <a:pt x="261951" y="108393"/>
                  </a:lnTo>
                  <a:cubicBezTo>
                    <a:pt x="261951" y="108393"/>
                    <a:pt x="261951" y="99361"/>
                    <a:pt x="270984" y="99361"/>
                  </a:cubicBezTo>
                  <a:moveTo>
                    <a:pt x="334214" y="135492"/>
                  </a:moveTo>
                  <a:lnTo>
                    <a:pt x="352280" y="135492"/>
                  </a:lnTo>
                  <a:cubicBezTo>
                    <a:pt x="352280" y="135492"/>
                    <a:pt x="361313" y="135492"/>
                    <a:pt x="361313" y="144525"/>
                  </a:cubicBezTo>
                  <a:lnTo>
                    <a:pt x="361313" y="234853"/>
                  </a:lnTo>
                  <a:cubicBezTo>
                    <a:pt x="361313" y="234853"/>
                    <a:pt x="361313" y="243886"/>
                    <a:pt x="352280" y="243886"/>
                  </a:cubicBezTo>
                  <a:lnTo>
                    <a:pt x="334214" y="243886"/>
                  </a:lnTo>
                  <a:cubicBezTo>
                    <a:pt x="334214" y="243886"/>
                    <a:pt x="325181" y="243886"/>
                    <a:pt x="325181" y="234853"/>
                  </a:cubicBezTo>
                  <a:lnTo>
                    <a:pt x="325181" y="144525"/>
                  </a:lnTo>
                  <a:cubicBezTo>
                    <a:pt x="325181" y="144525"/>
                    <a:pt x="325181" y="135492"/>
                    <a:pt x="334214" y="135492"/>
                  </a:cubicBezTo>
                  <a:moveTo>
                    <a:pt x="422916" y="54196"/>
                  </a:moveTo>
                  <a:cubicBezTo>
                    <a:pt x="429746" y="60985"/>
                    <a:pt x="433583" y="70220"/>
                    <a:pt x="433575" y="79850"/>
                  </a:cubicBezTo>
                  <a:lnTo>
                    <a:pt x="433575" y="334214"/>
                  </a:lnTo>
                  <a:cubicBezTo>
                    <a:pt x="433575" y="354169"/>
                    <a:pt x="417399" y="370345"/>
                    <a:pt x="397444" y="370345"/>
                  </a:cubicBezTo>
                  <a:lnTo>
                    <a:pt x="257074" y="370345"/>
                  </a:lnTo>
                  <a:cubicBezTo>
                    <a:pt x="255608" y="370392"/>
                    <a:pt x="254219" y="369694"/>
                    <a:pt x="253380" y="368491"/>
                  </a:cubicBezTo>
                  <a:cubicBezTo>
                    <a:pt x="252542" y="367288"/>
                    <a:pt x="252368" y="365743"/>
                    <a:pt x="252919" y="364384"/>
                  </a:cubicBezTo>
                  <a:cubicBezTo>
                    <a:pt x="256072" y="355813"/>
                    <a:pt x="258490" y="346989"/>
                    <a:pt x="260145" y="338008"/>
                  </a:cubicBezTo>
                  <a:cubicBezTo>
                    <a:pt x="260491" y="335866"/>
                    <a:pt x="262312" y="334273"/>
                    <a:pt x="264481" y="334214"/>
                  </a:cubicBezTo>
                  <a:lnTo>
                    <a:pt x="388411" y="334214"/>
                  </a:lnTo>
                  <a:cubicBezTo>
                    <a:pt x="393400" y="334214"/>
                    <a:pt x="397444" y="330170"/>
                    <a:pt x="397444" y="325181"/>
                  </a:cubicBezTo>
                  <a:lnTo>
                    <a:pt x="397444" y="83463"/>
                  </a:lnTo>
                  <a:cubicBezTo>
                    <a:pt x="397473" y="81067"/>
                    <a:pt x="396489" y="78771"/>
                    <a:pt x="394734" y="77140"/>
                  </a:cubicBezTo>
                  <a:lnTo>
                    <a:pt x="356435" y="38841"/>
                  </a:lnTo>
                  <a:cubicBezTo>
                    <a:pt x="354804" y="37086"/>
                    <a:pt x="352507" y="36102"/>
                    <a:pt x="350112" y="36131"/>
                  </a:cubicBezTo>
                  <a:lnTo>
                    <a:pt x="153558" y="36131"/>
                  </a:lnTo>
                  <a:cubicBezTo>
                    <a:pt x="148569" y="36131"/>
                    <a:pt x="144525" y="40175"/>
                    <a:pt x="144525" y="45164"/>
                  </a:cubicBezTo>
                  <a:lnTo>
                    <a:pt x="144525" y="169094"/>
                  </a:lnTo>
                  <a:cubicBezTo>
                    <a:pt x="144529" y="170357"/>
                    <a:pt x="144004" y="171564"/>
                    <a:pt x="143077" y="172422"/>
                  </a:cubicBezTo>
                  <a:cubicBezTo>
                    <a:pt x="142150" y="173281"/>
                    <a:pt x="140906" y="173711"/>
                    <a:pt x="139647" y="173610"/>
                  </a:cubicBezTo>
                  <a:cubicBezTo>
                    <a:pt x="130795" y="172165"/>
                    <a:pt x="119413" y="172165"/>
                    <a:pt x="112729" y="172165"/>
                  </a:cubicBezTo>
                  <a:cubicBezTo>
                    <a:pt x="110345" y="171983"/>
                    <a:pt x="108478" y="170038"/>
                    <a:pt x="108393" y="167649"/>
                  </a:cubicBezTo>
                  <a:lnTo>
                    <a:pt x="108393" y="36131"/>
                  </a:lnTo>
                  <a:cubicBezTo>
                    <a:pt x="108393" y="16176"/>
                    <a:pt x="124570" y="0"/>
                    <a:pt x="144525" y="0"/>
                  </a:cubicBezTo>
                  <a:lnTo>
                    <a:pt x="353906" y="0"/>
                  </a:lnTo>
                  <a:cubicBezTo>
                    <a:pt x="363473" y="40"/>
                    <a:pt x="372633" y="3873"/>
                    <a:pt x="379378" y="10658"/>
                  </a:cubicBezTo>
                  <a:close/>
                  <a:moveTo>
                    <a:pt x="234853" y="189689"/>
                  </a:moveTo>
                  <a:lnTo>
                    <a:pt x="234853" y="219136"/>
                  </a:lnTo>
                  <a:cubicBezTo>
                    <a:pt x="234828" y="220966"/>
                    <a:pt x="233700" y="222600"/>
                    <a:pt x="231998" y="223273"/>
                  </a:cubicBezTo>
                  <a:cubicBezTo>
                    <a:pt x="230295" y="223946"/>
                    <a:pt x="228355" y="223525"/>
                    <a:pt x="227085" y="222207"/>
                  </a:cubicBezTo>
                  <a:cubicBezTo>
                    <a:pt x="219532" y="213418"/>
                    <a:pt x="210984" y="205537"/>
                    <a:pt x="201612" y="198722"/>
                  </a:cubicBezTo>
                  <a:cubicBezTo>
                    <a:pt x="199863" y="197712"/>
                    <a:pt x="198767" y="195863"/>
                    <a:pt x="198722" y="193844"/>
                  </a:cubicBezTo>
                  <a:lnTo>
                    <a:pt x="198722" y="189689"/>
                  </a:lnTo>
                  <a:cubicBezTo>
                    <a:pt x="198722" y="184700"/>
                    <a:pt x="202766" y="180656"/>
                    <a:pt x="207755" y="180656"/>
                  </a:cubicBezTo>
                  <a:lnTo>
                    <a:pt x="225820" y="180656"/>
                  </a:lnTo>
                  <a:cubicBezTo>
                    <a:pt x="230809" y="180656"/>
                    <a:pt x="234853" y="184700"/>
                    <a:pt x="234853" y="189689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" name="Rounded Rectangle 14">
              <a:extLst>
                <a:ext uri="{FF2B5EF4-FFF2-40B4-BE49-F238E27FC236}">
                  <a16:creationId xmlns:a16="http://schemas.microsoft.com/office/drawing/2014/main" id="{E2849F0D-DADD-B004-E232-F88045A1AC81}"/>
                </a:ext>
              </a:extLst>
            </p:cNvPr>
            <p:cNvSpPr/>
            <p:nvPr/>
          </p:nvSpPr>
          <p:spPr>
            <a:xfrm>
              <a:off x="1645449" y="1777805"/>
              <a:ext cx="598162" cy="514306"/>
            </a:xfrm>
            <a:custGeom>
              <a:avLst/>
              <a:gdLst/>
              <a:ahLst/>
              <a:cxnLst/>
              <a:rect l="0" t="0" r="0" b="0"/>
              <a:pathLst>
                <a:path w="433575" h="433575">
                  <a:moveTo>
                    <a:pt x="433575" y="31614"/>
                  </a:moveTo>
                  <a:lnTo>
                    <a:pt x="433575" y="158074"/>
                  </a:lnTo>
                  <a:cubicBezTo>
                    <a:pt x="433476" y="175493"/>
                    <a:pt x="419380" y="189590"/>
                    <a:pt x="401960" y="189689"/>
                  </a:cubicBezTo>
                  <a:lnTo>
                    <a:pt x="266468" y="189689"/>
                  </a:lnTo>
                  <a:cubicBezTo>
                    <a:pt x="249049" y="189590"/>
                    <a:pt x="234952" y="175493"/>
                    <a:pt x="234853" y="158074"/>
                  </a:cubicBezTo>
                  <a:lnTo>
                    <a:pt x="234853" y="31614"/>
                  </a:lnTo>
                  <a:cubicBezTo>
                    <a:pt x="234952" y="14195"/>
                    <a:pt x="249049" y="98"/>
                    <a:pt x="266468" y="0"/>
                  </a:cubicBezTo>
                  <a:lnTo>
                    <a:pt x="401960" y="0"/>
                  </a:lnTo>
                  <a:cubicBezTo>
                    <a:pt x="419380" y="98"/>
                    <a:pt x="433476" y="14195"/>
                    <a:pt x="433575" y="31614"/>
                  </a:cubicBezTo>
                  <a:close/>
                  <a:moveTo>
                    <a:pt x="261951" y="64494"/>
                  </a:moveTo>
                  <a:lnTo>
                    <a:pt x="261951" y="100625"/>
                  </a:lnTo>
                  <a:lnTo>
                    <a:pt x="343247" y="100625"/>
                  </a:lnTo>
                  <a:lnTo>
                    <a:pt x="343247" y="64494"/>
                  </a:lnTo>
                  <a:close/>
                  <a:moveTo>
                    <a:pt x="370345" y="100625"/>
                  </a:moveTo>
                  <a:lnTo>
                    <a:pt x="406477" y="100625"/>
                  </a:lnTo>
                  <a:lnTo>
                    <a:pt x="406477" y="64494"/>
                  </a:lnTo>
                  <a:lnTo>
                    <a:pt x="370345" y="64494"/>
                  </a:lnTo>
                  <a:close/>
                  <a:moveTo>
                    <a:pt x="266468" y="162590"/>
                  </a:moveTo>
                  <a:lnTo>
                    <a:pt x="343247" y="162590"/>
                  </a:lnTo>
                  <a:lnTo>
                    <a:pt x="343247" y="127362"/>
                  </a:lnTo>
                  <a:lnTo>
                    <a:pt x="261951" y="127362"/>
                  </a:lnTo>
                  <a:lnTo>
                    <a:pt x="261951" y="158074"/>
                  </a:lnTo>
                  <a:cubicBezTo>
                    <a:pt x="261951" y="160568"/>
                    <a:pt x="263974" y="162590"/>
                    <a:pt x="266468" y="162590"/>
                  </a:cubicBezTo>
                  <a:close/>
                  <a:moveTo>
                    <a:pt x="405390" y="161402"/>
                  </a:moveTo>
                  <a:cubicBezTo>
                    <a:pt x="406317" y="160544"/>
                    <a:pt x="406842" y="159337"/>
                    <a:pt x="406838" y="158074"/>
                  </a:cubicBezTo>
                  <a:lnTo>
                    <a:pt x="406838" y="127362"/>
                  </a:lnTo>
                  <a:lnTo>
                    <a:pt x="370707" y="127362"/>
                  </a:lnTo>
                  <a:lnTo>
                    <a:pt x="370707" y="162590"/>
                  </a:lnTo>
                  <a:lnTo>
                    <a:pt x="401960" y="162590"/>
                  </a:lnTo>
                  <a:cubicBezTo>
                    <a:pt x="403219" y="162691"/>
                    <a:pt x="404463" y="162261"/>
                    <a:pt x="405390" y="161402"/>
                  </a:cubicBezTo>
                  <a:close/>
                  <a:moveTo>
                    <a:pt x="243886" y="255990"/>
                  </a:moveTo>
                  <a:lnTo>
                    <a:pt x="243886" y="349931"/>
                  </a:lnTo>
                  <a:cubicBezTo>
                    <a:pt x="243787" y="367351"/>
                    <a:pt x="229690" y="381447"/>
                    <a:pt x="212271" y="381546"/>
                  </a:cubicBezTo>
                  <a:lnTo>
                    <a:pt x="135492" y="381546"/>
                  </a:lnTo>
                  <a:lnTo>
                    <a:pt x="135492" y="406477"/>
                  </a:lnTo>
                  <a:lnTo>
                    <a:pt x="176140" y="406477"/>
                  </a:lnTo>
                  <a:cubicBezTo>
                    <a:pt x="183623" y="406477"/>
                    <a:pt x="189689" y="412543"/>
                    <a:pt x="189689" y="420026"/>
                  </a:cubicBezTo>
                  <a:cubicBezTo>
                    <a:pt x="189689" y="427509"/>
                    <a:pt x="183623" y="433575"/>
                    <a:pt x="176140" y="433575"/>
                  </a:cubicBezTo>
                  <a:lnTo>
                    <a:pt x="67746" y="433575"/>
                  </a:lnTo>
                  <a:cubicBezTo>
                    <a:pt x="60263" y="433575"/>
                    <a:pt x="54196" y="427509"/>
                    <a:pt x="54196" y="420026"/>
                  </a:cubicBezTo>
                  <a:cubicBezTo>
                    <a:pt x="54196" y="412543"/>
                    <a:pt x="60263" y="406477"/>
                    <a:pt x="67746" y="406477"/>
                  </a:cubicBezTo>
                  <a:lnTo>
                    <a:pt x="108393" y="406477"/>
                  </a:lnTo>
                  <a:lnTo>
                    <a:pt x="108393" y="381546"/>
                  </a:lnTo>
                  <a:lnTo>
                    <a:pt x="31614" y="381546"/>
                  </a:lnTo>
                  <a:cubicBezTo>
                    <a:pt x="14195" y="381447"/>
                    <a:pt x="98" y="367351"/>
                    <a:pt x="0" y="349931"/>
                  </a:cubicBezTo>
                  <a:lnTo>
                    <a:pt x="0" y="255990"/>
                  </a:lnTo>
                  <a:cubicBezTo>
                    <a:pt x="98" y="238570"/>
                    <a:pt x="14195" y="224474"/>
                    <a:pt x="31614" y="224375"/>
                  </a:cubicBezTo>
                  <a:lnTo>
                    <a:pt x="212271" y="224375"/>
                  </a:lnTo>
                  <a:cubicBezTo>
                    <a:pt x="229690" y="224474"/>
                    <a:pt x="243787" y="238570"/>
                    <a:pt x="243886" y="255990"/>
                  </a:cubicBezTo>
                  <a:close/>
                  <a:moveTo>
                    <a:pt x="216787" y="256893"/>
                  </a:moveTo>
                  <a:cubicBezTo>
                    <a:pt x="216787" y="254399"/>
                    <a:pt x="214765" y="252377"/>
                    <a:pt x="212271" y="252377"/>
                  </a:cubicBezTo>
                  <a:lnTo>
                    <a:pt x="31614" y="252377"/>
                  </a:lnTo>
                  <a:cubicBezTo>
                    <a:pt x="29120" y="252377"/>
                    <a:pt x="27098" y="254399"/>
                    <a:pt x="27098" y="256893"/>
                  </a:cubicBezTo>
                  <a:lnTo>
                    <a:pt x="27098" y="350834"/>
                  </a:lnTo>
                  <a:cubicBezTo>
                    <a:pt x="27098" y="353329"/>
                    <a:pt x="29120" y="355351"/>
                    <a:pt x="31614" y="355351"/>
                  </a:cubicBezTo>
                  <a:lnTo>
                    <a:pt x="212271" y="355351"/>
                  </a:lnTo>
                  <a:cubicBezTo>
                    <a:pt x="214765" y="355351"/>
                    <a:pt x="216787" y="353329"/>
                    <a:pt x="216787" y="350834"/>
                  </a:cubicBezTo>
                  <a:close/>
                  <a:moveTo>
                    <a:pt x="217226" y="70793"/>
                  </a:moveTo>
                  <a:cubicBezTo>
                    <a:pt x="217089" y="74490"/>
                    <a:pt x="215426" y="77966"/>
                    <a:pt x="212632" y="80392"/>
                  </a:cubicBezTo>
                  <a:lnTo>
                    <a:pt x="171985" y="119413"/>
                  </a:lnTo>
                  <a:cubicBezTo>
                    <a:pt x="169483" y="121878"/>
                    <a:pt x="166102" y="123244"/>
                    <a:pt x="162590" y="123207"/>
                  </a:cubicBezTo>
                  <a:cubicBezTo>
                    <a:pt x="161032" y="123120"/>
                    <a:pt x="159502" y="122753"/>
                    <a:pt x="158074" y="122123"/>
                  </a:cubicBezTo>
                  <a:cubicBezTo>
                    <a:pt x="153050" y="120017"/>
                    <a:pt x="149776" y="115106"/>
                    <a:pt x="149764" y="109658"/>
                  </a:cubicBezTo>
                  <a:lnTo>
                    <a:pt x="149764" y="84185"/>
                  </a:lnTo>
                  <a:lnTo>
                    <a:pt x="136215" y="84185"/>
                  </a:lnTo>
                  <a:cubicBezTo>
                    <a:pt x="114399" y="83679"/>
                    <a:pt x="96255" y="100855"/>
                    <a:pt x="95567" y="122665"/>
                  </a:cubicBezTo>
                  <a:lnTo>
                    <a:pt x="95567" y="128627"/>
                  </a:lnTo>
                  <a:lnTo>
                    <a:pt x="122665" y="128627"/>
                  </a:lnTo>
                  <a:cubicBezTo>
                    <a:pt x="128189" y="128630"/>
                    <a:pt x="133158" y="131987"/>
                    <a:pt x="135223" y="137110"/>
                  </a:cubicBezTo>
                  <a:cubicBezTo>
                    <a:pt x="137289" y="142234"/>
                    <a:pt x="136037" y="148098"/>
                    <a:pt x="132059" y="151932"/>
                  </a:cubicBezTo>
                  <a:lnTo>
                    <a:pt x="91412" y="190953"/>
                  </a:lnTo>
                  <a:cubicBezTo>
                    <a:pt x="86122" y="196237"/>
                    <a:pt x="77552" y="196237"/>
                    <a:pt x="72262" y="190953"/>
                  </a:cubicBezTo>
                  <a:lnTo>
                    <a:pt x="31976" y="151932"/>
                  </a:lnTo>
                  <a:cubicBezTo>
                    <a:pt x="27998" y="148098"/>
                    <a:pt x="26747" y="142234"/>
                    <a:pt x="28812" y="137110"/>
                  </a:cubicBezTo>
                  <a:cubicBezTo>
                    <a:pt x="30877" y="131987"/>
                    <a:pt x="35846" y="128630"/>
                    <a:pt x="41370" y="128627"/>
                  </a:cubicBezTo>
                  <a:lnTo>
                    <a:pt x="68468" y="128627"/>
                  </a:lnTo>
                  <a:lnTo>
                    <a:pt x="68468" y="122665"/>
                  </a:lnTo>
                  <a:cubicBezTo>
                    <a:pt x="69161" y="85889"/>
                    <a:pt x="99436" y="56583"/>
                    <a:pt x="136215" y="57087"/>
                  </a:cubicBezTo>
                  <a:lnTo>
                    <a:pt x="149764" y="57087"/>
                  </a:lnTo>
                  <a:lnTo>
                    <a:pt x="149764" y="31614"/>
                  </a:lnTo>
                  <a:cubicBezTo>
                    <a:pt x="149776" y="26166"/>
                    <a:pt x="153050" y="21256"/>
                    <a:pt x="158074" y="19149"/>
                  </a:cubicBezTo>
                  <a:cubicBezTo>
                    <a:pt x="163050" y="17003"/>
                    <a:pt x="168830" y="18073"/>
                    <a:pt x="172707" y="21859"/>
                  </a:cubicBezTo>
                  <a:lnTo>
                    <a:pt x="213355" y="60881"/>
                  </a:lnTo>
                  <a:cubicBezTo>
                    <a:pt x="215961" y="63507"/>
                    <a:pt x="217363" y="67096"/>
                    <a:pt x="217226" y="70793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6" name="Rounded Rectangle 15">
              <a:extLst>
                <a:ext uri="{FF2B5EF4-FFF2-40B4-BE49-F238E27FC236}">
                  <a16:creationId xmlns:a16="http://schemas.microsoft.com/office/drawing/2014/main" id="{70199A04-4ABD-2D8A-54C4-92014D387A55}"/>
                </a:ext>
              </a:extLst>
            </p:cNvPr>
            <p:cNvSpPr/>
            <p:nvPr/>
          </p:nvSpPr>
          <p:spPr>
            <a:xfrm>
              <a:off x="1667360" y="4220239"/>
              <a:ext cx="554339" cy="560034"/>
            </a:xfrm>
            <a:custGeom>
              <a:avLst/>
              <a:gdLst/>
              <a:ahLst/>
              <a:cxnLst/>
              <a:rect l="0" t="0" r="0" b="0"/>
              <a:pathLst>
                <a:path w="433777" h="433575">
                  <a:moveTo>
                    <a:pt x="433575" y="16259"/>
                  </a:moveTo>
                  <a:lnTo>
                    <a:pt x="433575" y="146151"/>
                  </a:lnTo>
                  <a:cubicBezTo>
                    <a:pt x="433575" y="149144"/>
                    <a:pt x="431149" y="151570"/>
                    <a:pt x="428155" y="151570"/>
                  </a:cubicBezTo>
                  <a:lnTo>
                    <a:pt x="414606" y="151570"/>
                  </a:lnTo>
                  <a:cubicBezTo>
                    <a:pt x="413177" y="151573"/>
                    <a:pt x="411992" y="150467"/>
                    <a:pt x="411896" y="149041"/>
                  </a:cubicBezTo>
                  <a:cubicBezTo>
                    <a:pt x="410629" y="132069"/>
                    <a:pt x="396488" y="118945"/>
                    <a:pt x="379469" y="118945"/>
                  </a:cubicBezTo>
                  <a:cubicBezTo>
                    <a:pt x="362449" y="118945"/>
                    <a:pt x="348308" y="132069"/>
                    <a:pt x="347041" y="149041"/>
                  </a:cubicBezTo>
                  <a:cubicBezTo>
                    <a:pt x="346945" y="150467"/>
                    <a:pt x="345760" y="151573"/>
                    <a:pt x="344331" y="151570"/>
                  </a:cubicBezTo>
                  <a:lnTo>
                    <a:pt x="306212" y="151570"/>
                  </a:lnTo>
                  <a:cubicBezTo>
                    <a:pt x="304815" y="151570"/>
                    <a:pt x="303683" y="150438"/>
                    <a:pt x="303683" y="149041"/>
                  </a:cubicBezTo>
                  <a:cubicBezTo>
                    <a:pt x="302779" y="138917"/>
                    <a:pt x="297244" y="129780"/>
                    <a:pt x="288689" y="124291"/>
                  </a:cubicBezTo>
                  <a:cubicBezTo>
                    <a:pt x="287938" y="123819"/>
                    <a:pt x="287465" y="123009"/>
                    <a:pt x="287424" y="122123"/>
                  </a:cubicBezTo>
                  <a:lnTo>
                    <a:pt x="287424" y="16259"/>
                  </a:lnTo>
                  <a:cubicBezTo>
                    <a:pt x="287222" y="7478"/>
                    <a:pt x="294179" y="197"/>
                    <a:pt x="302961" y="0"/>
                  </a:cubicBezTo>
                  <a:lnTo>
                    <a:pt x="418039" y="0"/>
                  </a:lnTo>
                  <a:cubicBezTo>
                    <a:pt x="426820" y="197"/>
                    <a:pt x="433777" y="7478"/>
                    <a:pt x="433575" y="16259"/>
                  </a:cubicBezTo>
                  <a:close/>
                  <a:moveTo>
                    <a:pt x="173791" y="81295"/>
                  </a:moveTo>
                  <a:cubicBezTo>
                    <a:pt x="173791" y="51363"/>
                    <a:pt x="198056" y="27098"/>
                    <a:pt x="227988" y="27098"/>
                  </a:cubicBezTo>
                  <a:lnTo>
                    <a:pt x="260145" y="27098"/>
                  </a:lnTo>
                  <a:cubicBezTo>
                    <a:pt x="266131" y="27098"/>
                    <a:pt x="270984" y="31951"/>
                    <a:pt x="270984" y="37937"/>
                  </a:cubicBezTo>
                  <a:lnTo>
                    <a:pt x="270984" y="116523"/>
                  </a:lnTo>
                  <a:cubicBezTo>
                    <a:pt x="270924" y="117861"/>
                    <a:pt x="269952" y="118983"/>
                    <a:pt x="268636" y="119233"/>
                  </a:cubicBezTo>
                  <a:cubicBezTo>
                    <a:pt x="251485" y="120192"/>
                    <a:pt x="238078" y="134393"/>
                    <a:pt x="238105" y="151570"/>
                  </a:cubicBezTo>
                  <a:lnTo>
                    <a:pt x="238105" y="154822"/>
                  </a:lnTo>
                  <a:cubicBezTo>
                    <a:pt x="238430" y="155508"/>
                    <a:pt x="238430" y="156304"/>
                    <a:pt x="238105" y="156990"/>
                  </a:cubicBezTo>
                  <a:cubicBezTo>
                    <a:pt x="237475" y="157284"/>
                    <a:pt x="236747" y="157284"/>
                    <a:pt x="236118" y="156990"/>
                  </a:cubicBezTo>
                  <a:lnTo>
                    <a:pt x="195470" y="156990"/>
                  </a:lnTo>
                  <a:cubicBezTo>
                    <a:pt x="183497" y="156990"/>
                    <a:pt x="173791" y="147284"/>
                    <a:pt x="173791" y="135311"/>
                  </a:cubicBezTo>
                  <a:close/>
                  <a:moveTo>
                    <a:pt x="196734" y="79127"/>
                  </a:moveTo>
                  <a:cubicBezTo>
                    <a:pt x="196413" y="79751"/>
                    <a:pt x="196413" y="80491"/>
                    <a:pt x="196734" y="81114"/>
                  </a:cubicBezTo>
                  <a:lnTo>
                    <a:pt x="198722" y="81114"/>
                  </a:lnTo>
                  <a:lnTo>
                    <a:pt x="246957" y="81114"/>
                  </a:lnTo>
                  <a:cubicBezTo>
                    <a:pt x="247660" y="81116"/>
                    <a:pt x="248333" y="80825"/>
                    <a:pt x="248812" y="80311"/>
                  </a:cubicBezTo>
                  <a:cubicBezTo>
                    <a:pt x="249292" y="79797"/>
                    <a:pt x="249536" y="79106"/>
                    <a:pt x="249486" y="78404"/>
                  </a:cubicBezTo>
                  <a:lnTo>
                    <a:pt x="249486" y="51487"/>
                  </a:lnTo>
                  <a:cubicBezTo>
                    <a:pt x="249536" y="50785"/>
                    <a:pt x="249292" y="50094"/>
                    <a:pt x="248812" y="49580"/>
                  </a:cubicBezTo>
                  <a:cubicBezTo>
                    <a:pt x="248333" y="49066"/>
                    <a:pt x="247660" y="48775"/>
                    <a:pt x="246957" y="48777"/>
                  </a:cubicBezTo>
                  <a:lnTo>
                    <a:pt x="227988" y="48777"/>
                  </a:lnTo>
                  <a:cubicBezTo>
                    <a:pt x="211332" y="49389"/>
                    <a:pt x="197834" y="62496"/>
                    <a:pt x="196734" y="79127"/>
                  </a:cubicBezTo>
                  <a:close/>
                  <a:moveTo>
                    <a:pt x="249486" y="151570"/>
                  </a:moveTo>
                  <a:cubicBezTo>
                    <a:pt x="249484" y="139596"/>
                    <a:pt x="259190" y="129887"/>
                    <a:pt x="271165" y="129887"/>
                  </a:cubicBezTo>
                  <a:cubicBezTo>
                    <a:pt x="283140" y="129887"/>
                    <a:pt x="292846" y="139596"/>
                    <a:pt x="292844" y="151570"/>
                  </a:cubicBezTo>
                  <a:cubicBezTo>
                    <a:pt x="292846" y="163545"/>
                    <a:pt x="283140" y="173254"/>
                    <a:pt x="271165" y="173254"/>
                  </a:cubicBezTo>
                  <a:cubicBezTo>
                    <a:pt x="259190" y="173254"/>
                    <a:pt x="249484" y="163545"/>
                    <a:pt x="249486" y="151570"/>
                  </a:cubicBezTo>
                  <a:moveTo>
                    <a:pt x="357699" y="151570"/>
                  </a:moveTo>
                  <a:cubicBezTo>
                    <a:pt x="357697" y="139596"/>
                    <a:pt x="367403" y="129887"/>
                    <a:pt x="379378" y="129887"/>
                  </a:cubicBezTo>
                  <a:cubicBezTo>
                    <a:pt x="391353" y="129887"/>
                    <a:pt x="401060" y="139596"/>
                    <a:pt x="401057" y="151570"/>
                  </a:cubicBezTo>
                  <a:cubicBezTo>
                    <a:pt x="401060" y="163545"/>
                    <a:pt x="391353" y="173254"/>
                    <a:pt x="379378" y="173254"/>
                  </a:cubicBezTo>
                  <a:cubicBezTo>
                    <a:pt x="367403" y="173254"/>
                    <a:pt x="357697" y="163545"/>
                    <a:pt x="357699" y="151570"/>
                  </a:cubicBezTo>
                  <a:moveTo>
                    <a:pt x="229253" y="355712"/>
                  </a:moveTo>
                  <a:lnTo>
                    <a:pt x="229253" y="401599"/>
                  </a:lnTo>
                  <a:cubicBezTo>
                    <a:pt x="229253" y="419259"/>
                    <a:pt x="214936" y="433575"/>
                    <a:pt x="197276" y="433575"/>
                  </a:cubicBezTo>
                  <a:lnTo>
                    <a:pt x="31976" y="433575"/>
                  </a:lnTo>
                  <a:cubicBezTo>
                    <a:pt x="14316" y="433575"/>
                    <a:pt x="0" y="419259"/>
                    <a:pt x="0" y="401599"/>
                  </a:cubicBezTo>
                  <a:lnTo>
                    <a:pt x="0" y="355712"/>
                  </a:lnTo>
                  <a:cubicBezTo>
                    <a:pt x="89" y="295895"/>
                    <a:pt x="46059" y="246153"/>
                    <a:pt x="105684" y="241357"/>
                  </a:cubicBezTo>
                  <a:lnTo>
                    <a:pt x="105684" y="220762"/>
                  </a:lnTo>
                  <a:cubicBezTo>
                    <a:pt x="92613" y="216339"/>
                    <a:pt x="84667" y="203104"/>
                    <a:pt x="86908" y="189489"/>
                  </a:cubicBezTo>
                  <a:cubicBezTo>
                    <a:pt x="89149" y="175874"/>
                    <a:pt x="100918" y="165884"/>
                    <a:pt x="114716" y="165884"/>
                  </a:cubicBezTo>
                  <a:cubicBezTo>
                    <a:pt x="128514" y="165884"/>
                    <a:pt x="140284" y="175874"/>
                    <a:pt x="142525" y="189489"/>
                  </a:cubicBezTo>
                  <a:cubicBezTo>
                    <a:pt x="144766" y="203104"/>
                    <a:pt x="136819" y="216339"/>
                    <a:pt x="123749" y="220762"/>
                  </a:cubicBezTo>
                  <a:lnTo>
                    <a:pt x="123749" y="241357"/>
                  </a:lnTo>
                  <a:cubicBezTo>
                    <a:pt x="183303" y="246242"/>
                    <a:pt x="229171" y="295959"/>
                    <a:pt x="229253" y="355712"/>
                  </a:cubicBezTo>
                  <a:close/>
                  <a:moveTo>
                    <a:pt x="159519" y="292302"/>
                  </a:moveTo>
                  <a:cubicBezTo>
                    <a:pt x="148216" y="292500"/>
                    <a:pt x="139185" y="301772"/>
                    <a:pt x="139286" y="313077"/>
                  </a:cubicBezTo>
                  <a:cubicBezTo>
                    <a:pt x="139286" y="321497"/>
                    <a:pt x="144368" y="329083"/>
                    <a:pt x="152153" y="332288"/>
                  </a:cubicBezTo>
                  <a:cubicBezTo>
                    <a:pt x="159939" y="335493"/>
                    <a:pt x="168888" y="333682"/>
                    <a:pt x="174816" y="327703"/>
                  </a:cubicBezTo>
                  <a:cubicBezTo>
                    <a:pt x="180743" y="321723"/>
                    <a:pt x="182476" y="312758"/>
                    <a:pt x="179203" y="305001"/>
                  </a:cubicBezTo>
                  <a:cubicBezTo>
                    <a:pt x="175930" y="297244"/>
                    <a:pt x="168299" y="292229"/>
                    <a:pt x="159881" y="292302"/>
                  </a:cubicBezTo>
                  <a:close/>
                  <a:moveTo>
                    <a:pt x="69733" y="292302"/>
                  </a:moveTo>
                  <a:cubicBezTo>
                    <a:pt x="64177" y="292204"/>
                    <a:pt x="58817" y="294356"/>
                    <a:pt x="54871" y="298268"/>
                  </a:cubicBezTo>
                  <a:cubicBezTo>
                    <a:pt x="50925" y="302180"/>
                    <a:pt x="48727" y="307521"/>
                    <a:pt x="48777" y="313077"/>
                  </a:cubicBezTo>
                  <a:cubicBezTo>
                    <a:pt x="48777" y="324551"/>
                    <a:pt x="58078" y="333853"/>
                    <a:pt x="69552" y="333853"/>
                  </a:cubicBezTo>
                  <a:cubicBezTo>
                    <a:pt x="81026" y="333853"/>
                    <a:pt x="90328" y="324551"/>
                    <a:pt x="90328" y="313077"/>
                  </a:cubicBezTo>
                  <a:cubicBezTo>
                    <a:pt x="90328" y="301603"/>
                    <a:pt x="81026" y="292302"/>
                    <a:pt x="69552" y="292302"/>
                  </a:cubicBezTo>
                  <a:close/>
                  <a:moveTo>
                    <a:pt x="202154" y="369261"/>
                  </a:moveTo>
                  <a:lnTo>
                    <a:pt x="27098" y="369261"/>
                  </a:lnTo>
                  <a:lnTo>
                    <a:pt x="27098" y="401599"/>
                  </a:lnTo>
                  <a:cubicBezTo>
                    <a:pt x="27098" y="404293"/>
                    <a:pt x="29282" y="406477"/>
                    <a:pt x="31976" y="406477"/>
                  </a:cubicBezTo>
                  <a:lnTo>
                    <a:pt x="197096" y="406477"/>
                  </a:lnTo>
                  <a:cubicBezTo>
                    <a:pt x="199790" y="406477"/>
                    <a:pt x="201974" y="404293"/>
                    <a:pt x="201974" y="401599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7" name="Rounded Rectangle 16">
              <a:extLst>
                <a:ext uri="{FF2B5EF4-FFF2-40B4-BE49-F238E27FC236}">
                  <a16:creationId xmlns:a16="http://schemas.microsoft.com/office/drawing/2014/main" id="{FABA10C0-FA5E-804D-A526-8000E59D9E28}"/>
                </a:ext>
              </a:extLst>
            </p:cNvPr>
            <p:cNvSpPr/>
            <p:nvPr/>
          </p:nvSpPr>
          <p:spPr>
            <a:xfrm>
              <a:off x="6785810" y="4172516"/>
              <a:ext cx="594316" cy="561098"/>
            </a:xfrm>
            <a:custGeom>
              <a:avLst/>
              <a:gdLst/>
              <a:ahLst/>
              <a:cxnLst/>
              <a:rect l="0" t="0" r="0" b="0"/>
              <a:pathLst>
                <a:path w="433575" h="434637">
                  <a:moveTo>
                    <a:pt x="162590" y="231399"/>
                  </a:moveTo>
                  <a:lnTo>
                    <a:pt x="162590" y="403023"/>
                  </a:lnTo>
                  <a:cubicBezTo>
                    <a:pt x="162590" y="420483"/>
                    <a:pt x="148436" y="434637"/>
                    <a:pt x="130975" y="434637"/>
                  </a:cubicBezTo>
                  <a:lnTo>
                    <a:pt x="31614" y="434637"/>
                  </a:lnTo>
                  <a:cubicBezTo>
                    <a:pt x="14195" y="434539"/>
                    <a:pt x="98" y="420442"/>
                    <a:pt x="0" y="403023"/>
                  </a:cubicBezTo>
                  <a:lnTo>
                    <a:pt x="0" y="231399"/>
                  </a:lnTo>
                  <a:cubicBezTo>
                    <a:pt x="98" y="213979"/>
                    <a:pt x="14195" y="199883"/>
                    <a:pt x="31614" y="199784"/>
                  </a:cubicBezTo>
                  <a:lnTo>
                    <a:pt x="130975" y="199784"/>
                  </a:lnTo>
                  <a:cubicBezTo>
                    <a:pt x="148436" y="199784"/>
                    <a:pt x="162590" y="213938"/>
                    <a:pt x="162590" y="231399"/>
                  </a:cubicBezTo>
                  <a:close/>
                  <a:moveTo>
                    <a:pt x="28053" y="228507"/>
                  </a:moveTo>
                  <a:cubicBezTo>
                    <a:pt x="27175" y="229561"/>
                    <a:pt x="26823" y="230958"/>
                    <a:pt x="27098" y="232302"/>
                  </a:cubicBezTo>
                  <a:lnTo>
                    <a:pt x="27098" y="362375"/>
                  </a:lnTo>
                  <a:lnTo>
                    <a:pt x="135492" y="362375"/>
                  </a:lnTo>
                  <a:lnTo>
                    <a:pt x="135492" y="231399"/>
                  </a:lnTo>
                  <a:cubicBezTo>
                    <a:pt x="135492" y="228905"/>
                    <a:pt x="133470" y="226882"/>
                    <a:pt x="130975" y="226882"/>
                  </a:cubicBezTo>
                  <a:lnTo>
                    <a:pt x="31614" y="226882"/>
                  </a:lnTo>
                  <a:cubicBezTo>
                    <a:pt x="30242" y="226855"/>
                    <a:pt x="28932" y="227452"/>
                    <a:pt x="28053" y="228507"/>
                  </a:cubicBezTo>
                  <a:close/>
                  <a:moveTo>
                    <a:pt x="433575" y="32677"/>
                  </a:moveTo>
                  <a:lnTo>
                    <a:pt x="433575" y="159136"/>
                  </a:lnTo>
                  <a:cubicBezTo>
                    <a:pt x="433476" y="176556"/>
                    <a:pt x="419380" y="190652"/>
                    <a:pt x="401960" y="190751"/>
                  </a:cubicBezTo>
                  <a:lnTo>
                    <a:pt x="266468" y="190751"/>
                  </a:lnTo>
                  <a:cubicBezTo>
                    <a:pt x="249049" y="190652"/>
                    <a:pt x="234952" y="176556"/>
                    <a:pt x="234853" y="159136"/>
                  </a:cubicBezTo>
                  <a:lnTo>
                    <a:pt x="234853" y="32677"/>
                  </a:lnTo>
                  <a:cubicBezTo>
                    <a:pt x="234952" y="15257"/>
                    <a:pt x="249049" y="1160"/>
                    <a:pt x="266468" y="1062"/>
                  </a:cubicBezTo>
                  <a:lnTo>
                    <a:pt x="401960" y="1062"/>
                  </a:lnTo>
                  <a:cubicBezTo>
                    <a:pt x="419380" y="1160"/>
                    <a:pt x="433476" y="15257"/>
                    <a:pt x="433575" y="32677"/>
                  </a:cubicBezTo>
                  <a:close/>
                  <a:moveTo>
                    <a:pt x="261951" y="65556"/>
                  </a:moveTo>
                  <a:lnTo>
                    <a:pt x="261951" y="101687"/>
                  </a:lnTo>
                  <a:lnTo>
                    <a:pt x="343247" y="101687"/>
                  </a:lnTo>
                  <a:lnTo>
                    <a:pt x="343247" y="65556"/>
                  </a:lnTo>
                  <a:close/>
                  <a:moveTo>
                    <a:pt x="370345" y="101687"/>
                  </a:moveTo>
                  <a:lnTo>
                    <a:pt x="406477" y="101687"/>
                  </a:lnTo>
                  <a:lnTo>
                    <a:pt x="406477" y="65556"/>
                  </a:lnTo>
                  <a:lnTo>
                    <a:pt x="370345" y="65556"/>
                  </a:lnTo>
                  <a:close/>
                  <a:moveTo>
                    <a:pt x="266468" y="163653"/>
                  </a:moveTo>
                  <a:lnTo>
                    <a:pt x="343247" y="163653"/>
                  </a:lnTo>
                  <a:lnTo>
                    <a:pt x="343247" y="128425"/>
                  </a:lnTo>
                  <a:lnTo>
                    <a:pt x="261951" y="128425"/>
                  </a:lnTo>
                  <a:lnTo>
                    <a:pt x="261951" y="159136"/>
                  </a:lnTo>
                  <a:cubicBezTo>
                    <a:pt x="261951" y="161631"/>
                    <a:pt x="263974" y="163653"/>
                    <a:pt x="266468" y="163653"/>
                  </a:cubicBezTo>
                  <a:close/>
                  <a:moveTo>
                    <a:pt x="405390" y="162465"/>
                  </a:moveTo>
                  <a:cubicBezTo>
                    <a:pt x="406317" y="161606"/>
                    <a:pt x="406842" y="160399"/>
                    <a:pt x="406838" y="159136"/>
                  </a:cubicBezTo>
                  <a:lnTo>
                    <a:pt x="406838" y="128425"/>
                  </a:lnTo>
                  <a:lnTo>
                    <a:pt x="370707" y="128425"/>
                  </a:lnTo>
                  <a:lnTo>
                    <a:pt x="370707" y="163653"/>
                  </a:lnTo>
                  <a:lnTo>
                    <a:pt x="401960" y="163653"/>
                  </a:lnTo>
                  <a:cubicBezTo>
                    <a:pt x="403219" y="163754"/>
                    <a:pt x="404463" y="163323"/>
                    <a:pt x="405390" y="162465"/>
                  </a:cubicBezTo>
                  <a:close/>
                  <a:moveTo>
                    <a:pt x="217226" y="53790"/>
                  </a:moveTo>
                  <a:cubicBezTo>
                    <a:pt x="217089" y="57487"/>
                    <a:pt x="215426" y="60962"/>
                    <a:pt x="212632" y="63388"/>
                  </a:cubicBezTo>
                  <a:lnTo>
                    <a:pt x="171985" y="102410"/>
                  </a:lnTo>
                  <a:cubicBezTo>
                    <a:pt x="169483" y="104875"/>
                    <a:pt x="166102" y="106240"/>
                    <a:pt x="162590" y="106204"/>
                  </a:cubicBezTo>
                  <a:cubicBezTo>
                    <a:pt x="161032" y="106116"/>
                    <a:pt x="159502" y="105749"/>
                    <a:pt x="158074" y="105120"/>
                  </a:cubicBezTo>
                  <a:cubicBezTo>
                    <a:pt x="153050" y="103013"/>
                    <a:pt x="149776" y="98103"/>
                    <a:pt x="149764" y="92655"/>
                  </a:cubicBezTo>
                  <a:lnTo>
                    <a:pt x="149764" y="67182"/>
                  </a:lnTo>
                  <a:lnTo>
                    <a:pt x="136215" y="67182"/>
                  </a:lnTo>
                  <a:cubicBezTo>
                    <a:pt x="114399" y="66675"/>
                    <a:pt x="96255" y="83852"/>
                    <a:pt x="95567" y="105662"/>
                  </a:cubicBezTo>
                  <a:lnTo>
                    <a:pt x="95567" y="111624"/>
                  </a:lnTo>
                  <a:lnTo>
                    <a:pt x="122665" y="111624"/>
                  </a:lnTo>
                  <a:cubicBezTo>
                    <a:pt x="128189" y="111627"/>
                    <a:pt x="133158" y="114984"/>
                    <a:pt x="135223" y="120107"/>
                  </a:cubicBezTo>
                  <a:cubicBezTo>
                    <a:pt x="137289" y="125231"/>
                    <a:pt x="136037" y="131095"/>
                    <a:pt x="132059" y="134928"/>
                  </a:cubicBezTo>
                  <a:lnTo>
                    <a:pt x="91412" y="173950"/>
                  </a:lnTo>
                  <a:cubicBezTo>
                    <a:pt x="86122" y="179233"/>
                    <a:pt x="77552" y="179233"/>
                    <a:pt x="72262" y="173950"/>
                  </a:cubicBezTo>
                  <a:lnTo>
                    <a:pt x="31976" y="134928"/>
                  </a:lnTo>
                  <a:cubicBezTo>
                    <a:pt x="27998" y="131095"/>
                    <a:pt x="26747" y="125230"/>
                    <a:pt x="28812" y="120107"/>
                  </a:cubicBezTo>
                  <a:cubicBezTo>
                    <a:pt x="30877" y="114984"/>
                    <a:pt x="35846" y="111627"/>
                    <a:pt x="41370" y="111623"/>
                  </a:cubicBezTo>
                  <a:lnTo>
                    <a:pt x="68468" y="111623"/>
                  </a:lnTo>
                  <a:lnTo>
                    <a:pt x="68468" y="105662"/>
                  </a:lnTo>
                  <a:cubicBezTo>
                    <a:pt x="69161" y="68886"/>
                    <a:pt x="99436" y="39580"/>
                    <a:pt x="136215" y="40083"/>
                  </a:cubicBezTo>
                  <a:lnTo>
                    <a:pt x="149764" y="40083"/>
                  </a:lnTo>
                  <a:lnTo>
                    <a:pt x="149764" y="14611"/>
                  </a:lnTo>
                  <a:cubicBezTo>
                    <a:pt x="149776" y="9163"/>
                    <a:pt x="153050" y="4252"/>
                    <a:pt x="158074" y="2146"/>
                  </a:cubicBezTo>
                  <a:cubicBezTo>
                    <a:pt x="163050" y="0"/>
                    <a:pt x="168830" y="1070"/>
                    <a:pt x="172707" y="4855"/>
                  </a:cubicBezTo>
                  <a:lnTo>
                    <a:pt x="213355" y="43877"/>
                  </a:lnTo>
                  <a:cubicBezTo>
                    <a:pt x="215961" y="46503"/>
                    <a:pt x="217363" y="50092"/>
                    <a:pt x="217226" y="53789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9F557AA-DC73-F784-4114-371FF1609081}"/>
                </a:ext>
              </a:extLst>
            </p:cNvPr>
            <p:cNvSpPr txBox="1"/>
            <p:nvPr/>
          </p:nvSpPr>
          <p:spPr>
            <a:xfrm>
              <a:off x="6284523" y="2201784"/>
              <a:ext cx="2233255" cy="3392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1EABDA"/>
                  </a:solidFill>
                  <a:latin typeface="Roboto"/>
                </a:rPr>
                <a:t>Problem and Data</a:t>
              </a:r>
              <a:endParaRPr sz="2400" b="1" dirty="0">
                <a:solidFill>
                  <a:srgbClr val="1EABDA"/>
                </a:solidFill>
                <a:latin typeface="Roboto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9CA73C-7EBA-26D4-B6F8-F2E89B3B7E1D}"/>
                </a:ext>
              </a:extLst>
            </p:cNvPr>
            <p:cNvSpPr txBox="1"/>
            <p:nvPr/>
          </p:nvSpPr>
          <p:spPr>
            <a:xfrm>
              <a:off x="960325" y="2320005"/>
              <a:ext cx="1968411" cy="6784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400" b="1" dirty="0">
                  <a:solidFill>
                    <a:srgbClr val="E0CB15"/>
                  </a:solidFill>
                  <a:latin typeface="Roboto"/>
                </a:rPr>
                <a:t>Apply and
Evaluate Model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23209EB-6384-BFCF-C6F7-EBAA5B9491A7}"/>
                </a:ext>
              </a:extLst>
            </p:cNvPr>
            <p:cNvSpPr txBox="1"/>
            <p:nvPr/>
          </p:nvSpPr>
          <p:spPr>
            <a:xfrm>
              <a:off x="886006" y="2979505"/>
              <a:ext cx="2084530" cy="7632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b="0" dirty="0">
                  <a:solidFill>
                    <a:srgbClr val="484848"/>
                  </a:solidFill>
                  <a:latin typeface="Roboto"/>
                </a:rPr>
                <a:t>Deploy the model
</a:t>
              </a:r>
              <a:r>
                <a:rPr lang="en-US" b="0" dirty="0">
                  <a:solidFill>
                    <a:srgbClr val="484848"/>
                  </a:solidFill>
                  <a:latin typeface="Roboto"/>
                </a:rPr>
                <a:t>to new data and </a:t>
              </a:r>
            </a:p>
            <a:p>
              <a:pPr algn="ctr"/>
              <a:r>
                <a:rPr lang="en-US" b="0" dirty="0">
                  <a:solidFill>
                    <a:srgbClr val="484848"/>
                  </a:solidFill>
                  <a:latin typeface="Roboto"/>
                </a:rPr>
                <a:t>check i</a:t>
              </a:r>
              <a:r>
                <a:rPr b="0" dirty="0">
                  <a:solidFill>
                    <a:srgbClr val="484848"/>
                  </a:solidFill>
                  <a:latin typeface="Roboto"/>
                </a:rPr>
                <a:t>ts</a:t>
              </a:r>
              <a:r>
                <a:rPr lang="en-US" dirty="0">
                  <a:solidFill>
                    <a:srgbClr val="484848"/>
                  </a:solidFill>
                  <a:latin typeface="Roboto"/>
                </a:rPr>
                <a:t> </a:t>
              </a:r>
              <a:r>
                <a:rPr b="0" dirty="0">
                  <a:solidFill>
                    <a:srgbClr val="484848"/>
                  </a:solidFill>
                  <a:latin typeface="Roboto"/>
                </a:rPr>
                <a:t>performance.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F618B5-2798-6FD0-2F6A-65763756147B}"/>
                </a:ext>
              </a:extLst>
            </p:cNvPr>
            <p:cNvSpPr txBox="1"/>
            <p:nvPr/>
          </p:nvSpPr>
          <p:spPr>
            <a:xfrm>
              <a:off x="6306025" y="2867517"/>
              <a:ext cx="2113889" cy="8480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000" b="0" dirty="0">
                  <a:solidFill>
                    <a:srgbClr val="484848"/>
                  </a:solidFill>
                  <a:latin typeface="Roboto"/>
                </a:rPr>
                <a:t>Identify the problem
and gather relevant
data.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9A63B7-8187-BA89-5462-EA20D6575796}"/>
                </a:ext>
              </a:extLst>
            </p:cNvPr>
            <p:cNvSpPr txBox="1"/>
            <p:nvPr/>
          </p:nvSpPr>
          <p:spPr>
            <a:xfrm>
              <a:off x="1131888" y="4780275"/>
              <a:ext cx="1542368" cy="3392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400" b="1" dirty="0">
                  <a:solidFill>
                    <a:srgbClr val="92BD39"/>
                  </a:solidFill>
                  <a:latin typeface="Roboto"/>
                </a:rPr>
                <a:t>Train Model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1496F2-B2EC-087A-8DCA-48EC59632C33}"/>
                </a:ext>
              </a:extLst>
            </p:cNvPr>
            <p:cNvSpPr txBox="1"/>
            <p:nvPr/>
          </p:nvSpPr>
          <p:spPr>
            <a:xfrm>
              <a:off x="6158696" y="4780275"/>
              <a:ext cx="1737107" cy="67847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400" b="1" dirty="0">
                  <a:solidFill>
                    <a:srgbClr val="3CC583"/>
                  </a:solidFill>
                  <a:latin typeface="Roboto"/>
                </a:rPr>
                <a:t>Select Model
and Algorithm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4C5342-1C70-3CB4-D87D-CACDB1A51A14}"/>
                </a:ext>
              </a:extLst>
            </p:cNvPr>
            <p:cNvSpPr txBox="1"/>
            <p:nvPr/>
          </p:nvSpPr>
          <p:spPr>
            <a:xfrm>
              <a:off x="698774" y="5124427"/>
              <a:ext cx="2491510" cy="76328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b="0" dirty="0">
                  <a:solidFill>
                    <a:srgbClr val="484848"/>
                  </a:solidFill>
                  <a:latin typeface="Roboto"/>
                </a:rPr>
                <a:t>Train the model, </a:t>
              </a:r>
            </a:p>
            <a:p>
              <a:pPr algn="ctr"/>
              <a:r>
                <a:rPr lang="en-US" b="0" dirty="0">
                  <a:solidFill>
                    <a:srgbClr val="484848"/>
                  </a:solidFill>
                  <a:latin typeface="Roboto"/>
                </a:rPr>
                <a:t>optimizing hyperparameter </a:t>
              </a:r>
            </a:p>
            <a:p>
              <a:pPr algn="ctr"/>
              <a:r>
                <a:rPr lang="en-US" b="0" dirty="0">
                  <a:solidFill>
                    <a:srgbClr val="484848"/>
                  </a:solidFill>
                  <a:latin typeface="Roboto"/>
                </a:rPr>
                <a:t>values</a:t>
              </a:r>
              <a:endParaRPr b="0" dirty="0">
                <a:solidFill>
                  <a:srgbClr val="484848"/>
                </a:solidFill>
                <a:latin typeface="Roboto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0CF4BF4-64AB-C976-2FA2-06188860DFBE}"/>
                </a:ext>
              </a:extLst>
            </p:cNvPr>
            <p:cNvSpPr txBox="1"/>
            <p:nvPr/>
          </p:nvSpPr>
          <p:spPr>
            <a:xfrm>
              <a:off x="6180195" y="5434546"/>
              <a:ext cx="1849133" cy="8480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2000" b="0" dirty="0">
                  <a:solidFill>
                    <a:srgbClr val="484848"/>
                  </a:solidFill>
                  <a:latin typeface="Roboto"/>
                </a:rPr>
                <a:t>Choose the
appropriate model
and algorithm.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EACC532-E17D-EAF0-2919-98DF01E532E7}"/>
              </a:ext>
            </a:extLst>
          </p:cNvPr>
          <p:cNvSpPr txBox="1"/>
          <p:nvPr/>
        </p:nvSpPr>
        <p:spPr>
          <a:xfrm>
            <a:off x="9225279" y="1223764"/>
            <a:ext cx="15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EABDA"/>
                </a:solidFill>
                <a:latin typeface="Roboto"/>
              </a:rPr>
              <a:t>STEP 1</a:t>
            </a:r>
            <a:endParaRPr lang="en-US" sz="2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6875841-0358-9FE8-5B05-3ECC468D6EEA}"/>
              </a:ext>
            </a:extLst>
          </p:cNvPr>
          <p:cNvSpPr txBox="1"/>
          <p:nvPr/>
        </p:nvSpPr>
        <p:spPr>
          <a:xfrm>
            <a:off x="9225279" y="3929760"/>
            <a:ext cx="15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CC66"/>
                </a:solidFill>
                <a:latin typeface="Roboto"/>
              </a:rPr>
              <a:t>STEP 2</a:t>
            </a:r>
            <a:endParaRPr lang="en-US" sz="2800" dirty="0">
              <a:solidFill>
                <a:srgbClr val="00CC66"/>
              </a:solidFill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4A01734-EDEF-7281-68FF-D9C69AD0ACB5}"/>
              </a:ext>
            </a:extLst>
          </p:cNvPr>
          <p:cNvSpPr txBox="1"/>
          <p:nvPr/>
        </p:nvSpPr>
        <p:spPr>
          <a:xfrm>
            <a:off x="1143394" y="4160568"/>
            <a:ext cx="15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92BD39"/>
                </a:solidFill>
                <a:latin typeface="Roboto"/>
              </a:rPr>
              <a:t>STEP 3</a:t>
            </a:r>
            <a:endParaRPr lang="en-US" sz="2800" dirty="0">
              <a:solidFill>
                <a:srgbClr val="92BD39"/>
              </a:solidFill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023EED6D-00CC-E0CB-6B7D-4823724563D7}"/>
              </a:ext>
            </a:extLst>
          </p:cNvPr>
          <p:cNvSpPr txBox="1"/>
          <p:nvPr/>
        </p:nvSpPr>
        <p:spPr>
          <a:xfrm>
            <a:off x="1114549" y="1399647"/>
            <a:ext cx="1580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0CB15"/>
                </a:solidFill>
                <a:latin typeface="Roboto"/>
              </a:rPr>
              <a:t>STEP 4</a:t>
            </a:r>
            <a:endParaRPr lang="en-US" sz="2800" dirty="0">
              <a:solidFill>
                <a:srgbClr val="E0CB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57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5179B-76CE-33FD-B7D1-A878B69FE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EF1A1E-A8D8-F1EA-9E58-74A0BEAC384D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0117E85-8F94-5E35-EE73-2D1FE007A223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Step 1: Problem and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C76DF-73BA-4560-E142-C3132B526BA4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8F142A-B74A-D869-A9C7-B2DC1E953743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14954395-1200-9965-CC89-C60614AA3F1E}"/>
              </a:ext>
            </a:extLst>
          </p:cNvPr>
          <p:cNvSpPr txBox="1"/>
          <p:nvPr/>
        </p:nvSpPr>
        <p:spPr>
          <a:xfrm>
            <a:off x="2640333" y="5905346"/>
            <a:ext cx="6659881" cy="30777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algn="ctr" defTabSz="457203">
              <a:buClr>
                <a:srgbClr val="4D4D4D"/>
              </a:buClr>
              <a:buSzPct val="120000"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Question: Does money make people happier?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63D5A2-604D-5BEB-79C1-C72E0713A700}"/>
              </a:ext>
            </a:extLst>
          </p:cNvPr>
          <p:cNvGrpSpPr/>
          <p:nvPr/>
        </p:nvGrpSpPr>
        <p:grpSpPr>
          <a:xfrm>
            <a:off x="3078480" y="2547615"/>
            <a:ext cx="5720079" cy="3357731"/>
            <a:chOff x="4085033" y="3286909"/>
            <a:chExt cx="3873601" cy="32561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C101C23-E9BD-603B-D4E6-F37FD7ADA4E9}"/>
                </a:ext>
              </a:extLst>
            </p:cNvPr>
            <p:cNvGrpSpPr/>
            <p:nvPr/>
          </p:nvGrpSpPr>
          <p:grpSpPr>
            <a:xfrm>
              <a:off x="4085033" y="3286909"/>
              <a:ext cx="3873601" cy="3113653"/>
              <a:chOff x="1307062" y="2410999"/>
              <a:chExt cx="3108688" cy="2596461"/>
            </a:xfrm>
          </p:grpSpPr>
          <p:sp>
            <p:nvSpPr>
              <p:cNvPr id="7" name="Rounded Rectangle 1">
                <a:extLst>
                  <a:ext uri="{FF2B5EF4-FFF2-40B4-BE49-F238E27FC236}">
                    <a16:creationId xmlns:a16="http://schemas.microsoft.com/office/drawing/2014/main" id="{9D5131E2-F26A-ED57-AB21-7ABDF054B264}"/>
                  </a:ext>
                </a:extLst>
              </p:cNvPr>
              <p:cNvSpPr/>
              <p:nvPr/>
            </p:nvSpPr>
            <p:spPr>
              <a:xfrm>
                <a:off x="1307062" y="2410999"/>
                <a:ext cx="3108688" cy="2596461"/>
              </a:xfrm>
              <a:custGeom>
                <a:avLst/>
                <a:gdLst/>
                <a:ahLst/>
                <a:cxnLst/>
                <a:rect l="0" t="0" r="0" b="0"/>
                <a:pathLst>
                  <a:path w="3108688" h="2596461">
                    <a:moveTo>
                      <a:pt x="1403129" y="2002731"/>
                    </a:moveTo>
                    <a:cubicBezTo>
                      <a:pt x="1403129" y="2005801"/>
                      <a:pt x="1403153" y="2009433"/>
                      <a:pt x="1403200" y="2013582"/>
                    </a:cubicBezTo>
                    <a:cubicBezTo>
                      <a:pt x="1403550" y="2044389"/>
                      <a:pt x="1405190" y="2103683"/>
                      <a:pt x="1407990" y="2172549"/>
                    </a:cubicBezTo>
                    <a:cubicBezTo>
                      <a:pt x="1408688" y="2189714"/>
                      <a:pt x="1409458" y="2207476"/>
                      <a:pt x="1410298" y="2225538"/>
                    </a:cubicBezTo>
                    <a:cubicBezTo>
                      <a:pt x="1412564" y="2274235"/>
                      <a:pt x="1415338" y="2325127"/>
                      <a:pt x="1418585" y="2372472"/>
                    </a:cubicBezTo>
                    <a:cubicBezTo>
                      <a:pt x="1418860" y="2376487"/>
                      <a:pt x="1419140" y="2380500"/>
                      <a:pt x="1419423" y="2384505"/>
                    </a:cubicBezTo>
                    <a:cubicBezTo>
                      <a:pt x="1420689" y="2402385"/>
                      <a:pt x="1422035" y="2420133"/>
                      <a:pt x="1423420" y="2437494"/>
                    </a:cubicBezTo>
                    <a:cubicBezTo>
                      <a:pt x="1428342" y="2499226"/>
                      <a:pt x="1433751" y="2556055"/>
                      <a:pt x="1437818" y="2596461"/>
                    </a:cubicBezTo>
                    <a:lnTo>
                      <a:pt x="1050948" y="2596461"/>
                    </a:lnTo>
                    <a:cubicBezTo>
                      <a:pt x="1050948" y="2080188"/>
                      <a:pt x="426855" y="1419518"/>
                      <a:pt x="0" y="1284605"/>
                    </a:cubicBezTo>
                    <a:lnTo>
                      <a:pt x="0" y="238450"/>
                    </a:lnTo>
                    <a:lnTo>
                      <a:pt x="706520" y="238450"/>
                    </a:lnTo>
                    <a:lnTo>
                      <a:pt x="915028" y="291439"/>
                    </a:lnTo>
                    <a:lnTo>
                      <a:pt x="915028" y="476901"/>
                    </a:lnTo>
                    <a:lnTo>
                      <a:pt x="1089938" y="534305"/>
                    </a:lnTo>
                    <a:lnTo>
                      <a:pt x="1089938" y="688857"/>
                    </a:lnTo>
                    <a:lnTo>
                      <a:pt x="1130432" y="688857"/>
                    </a:lnTo>
                    <a:lnTo>
                      <a:pt x="1130432" y="534305"/>
                    </a:lnTo>
                    <a:lnTo>
                      <a:pt x="1130432" y="476901"/>
                    </a:lnTo>
                    <a:lnTo>
                      <a:pt x="1130432" y="291439"/>
                    </a:lnTo>
                    <a:lnTo>
                      <a:pt x="1130432" y="238450"/>
                    </a:lnTo>
                    <a:lnTo>
                      <a:pt x="1130432" y="52989"/>
                    </a:lnTo>
                    <a:lnTo>
                      <a:pt x="1130432" y="0"/>
                    </a:lnTo>
                    <a:lnTo>
                      <a:pt x="1978256" y="0"/>
                    </a:lnTo>
                    <a:lnTo>
                      <a:pt x="1978256" y="52989"/>
                    </a:lnTo>
                    <a:lnTo>
                      <a:pt x="1978256" y="238450"/>
                    </a:lnTo>
                    <a:lnTo>
                      <a:pt x="1978256" y="291439"/>
                    </a:lnTo>
                    <a:lnTo>
                      <a:pt x="1978256" y="476901"/>
                    </a:lnTo>
                    <a:lnTo>
                      <a:pt x="1978256" y="534305"/>
                    </a:lnTo>
                    <a:lnTo>
                      <a:pt x="1978256" y="688857"/>
                    </a:lnTo>
                    <a:lnTo>
                      <a:pt x="2018749" y="688857"/>
                    </a:lnTo>
                    <a:lnTo>
                      <a:pt x="2018749" y="534305"/>
                    </a:lnTo>
                    <a:lnTo>
                      <a:pt x="2193660" y="476901"/>
                    </a:lnTo>
                    <a:lnTo>
                      <a:pt x="2193660" y="291439"/>
                    </a:lnTo>
                    <a:lnTo>
                      <a:pt x="2402168" y="238450"/>
                    </a:lnTo>
                    <a:lnTo>
                      <a:pt x="3108688" y="238450"/>
                    </a:lnTo>
                    <a:lnTo>
                      <a:pt x="3108688" y="1284605"/>
                    </a:lnTo>
                    <a:cubicBezTo>
                      <a:pt x="2681832" y="1419518"/>
                      <a:pt x="2057739" y="2080188"/>
                      <a:pt x="2057739" y="2596461"/>
                    </a:cubicBezTo>
                    <a:lnTo>
                      <a:pt x="1682102" y="2596461"/>
                    </a:lnTo>
                    <a:cubicBezTo>
                      <a:pt x="1686169" y="2556055"/>
                      <a:pt x="1691579" y="2499226"/>
                      <a:pt x="1696501" y="2437494"/>
                    </a:cubicBezTo>
                    <a:cubicBezTo>
                      <a:pt x="1697885" y="2420133"/>
                      <a:pt x="1699231" y="2402385"/>
                      <a:pt x="1700497" y="2384505"/>
                    </a:cubicBezTo>
                    <a:cubicBezTo>
                      <a:pt x="1700781" y="2380500"/>
                      <a:pt x="1701060" y="2376487"/>
                      <a:pt x="1701336" y="2372472"/>
                    </a:cubicBezTo>
                    <a:cubicBezTo>
                      <a:pt x="1704582" y="2325127"/>
                      <a:pt x="1707356" y="2274235"/>
                      <a:pt x="1709623" y="2225538"/>
                    </a:cubicBezTo>
                    <a:cubicBezTo>
                      <a:pt x="1710462" y="2207476"/>
                      <a:pt x="1711233" y="2189714"/>
                      <a:pt x="1711930" y="2172549"/>
                    </a:cubicBezTo>
                    <a:cubicBezTo>
                      <a:pt x="1714731" y="2103683"/>
                      <a:pt x="1716370" y="2044389"/>
                      <a:pt x="1716720" y="2013582"/>
                    </a:cubicBezTo>
                    <a:cubicBezTo>
                      <a:pt x="1716767" y="2009433"/>
                      <a:pt x="1716791" y="2005801"/>
                      <a:pt x="1716791" y="2002731"/>
                    </a:cubicBezTo>
                    <a:moveTo>
                      <a:pt x="1403129" y="2002731"/>
                    </a:moveTo>
                    <a:cubicBezTo>
                      <a:pt x="1403129" y="1987763"/>
                      <a:pt x="1403129" y="1973892"/>
                      <a:pt x="1403129" y="1960593"/>
                    </a:cubicBezTo>
                    <a:moveTo>
                      <a:pt x="1403129" y="1960593"/>
                    </a:moveTo>
                    <a:lnTo>
                      <a:pt x="1403129" y="2002731"/>
                    </a:lnTo>
                    <a:moveTo>
                      <a:pt x="1716791" y="1878307"/>
                    </a:moveTo>
                    <a:cubicBezTo>
                      <a:pt x="1716791" y="1878307"/>
                      <a:pt x="1716271" y="1854356"/>
                      <a:pt x="1715055" y="1818369"/>
                    </a:cubicBezTo>
                    <a:cubicBezTo>
                      <a:pt x="1714875" y="1813039"/>
                      <a:pt x="1714680" y="1807446"/>
                      <a:pt x="1714468" y="1801626"/>
                    </a:cubicBezTo>
                    <a:cubicBezTo>
                      <a:pt x="1713880" y="1785430"/>
                      <a:pt x="1713169" y="1767490"/>
                      <a:pt x="1712324" y="1748637"/>
                    </a:cubicBezTo>
                    <a:cubicBezTo>
                      <a:pt x="1710189" y="1701022"/>
                      <a:pt x="1707193" y="1647588"/>
                      <a:pt x="1703137" y="1601760"/>
                    </a:cubicBezTo>
                    <a:cubicBezTo>
                      <a:pt x="1702781" y="1597739"/>
                      <a:pt x="1702467" y="1593707"/>
                      <a:pt x="1702209" y="1589670"/>
                    </a:cubicBezTo>
                    <a:cubicBezTo>
                      <a:pt x="1701075" y="1571910"/>
                      <a:pt x="1701020" y="1554064"/>
                      <a:pt x="1703180" y="1536681"/>
                    </a:cubicBezTo>
                    <a:cubicBezTo>
                      <a:pt x="1705479" y="1518185"/>
                      <a:pt x="1710287" y="1500214"/>
                      <a:pt x="1718975" y="1483433"/>
                    </a:cubicBezTo>
                    <a:cubicBezTo>
                      <a:pt x="1733108" y="1456134"/>
                      <a:pt x="1754035" y="1424331"/>
                      <a:pt x="1783268" y="1395576"/>
                    </a:cubicBezTo>
                    <a:cubicBezTo>
                      <a:pt x="1789397" y="1389547"/>
                      <a:pt x="1795262" y="1383596"/>
                      <a:pt x="1800846" y="1377714"/>
                    </a:cubicBezTo>
                    <a:cubicBezTo>
                      <a:pt x="1818164" y="1359470"/>
                      <a:pt x="1832781" y="1341890"/>
                      <a:pt x="1844191" y="1324725"/>
                    </a:cubicBezTo>
                    <a:cubicBezTo>
                      <a:pt x="1880425" y="1270217"/>
                      <a:pt x="1884327" y="1219893"/>
                      <a:pt x="1839768" y="1165758"/>
                    </a:cubicBezTo>
                    <a:cubicBezTo>
                      <a:pt x="1825616" y="1148564"/>
                      <a:pt x="1806576" y="1130987"/>
                      <a:pt x="1782131" y="1112769"/>
                    </a:cubicBezTo>
                    <a:cubicBezTo>
                      <a:pt x="1775722" y="1107992"/>
                      <a:pt x="1768940" y="1103171"/>
                      <a:pt x="1761779" y="1098302"/>
                    </a:cubicBezTo>
                    <a:cubicBezTo>
                      <a:pt x="1757890" y="1095658"/>
                      <a:pt x="1754155" y="1092809"/>
                      <a:pt x="1750479" y="1090005"/>
                    </a:cubicBezTo>
                    <a:cubicBezTo>
                      <a:pt x="1741605" y="1083235"/>
                      <a:pt x="1732199" y="1077046"/>
                      <a:pt x="1722701" y="1074337"/>
                    </a:cubicBezTo>
                    <a:cubicBezTo>
                      <a:pt x="1701286" y="1063945"/>
                      <a:pt x="1688010" y="1018548"/>
                      <a:pt x="1670050" y="1018544"/>
                    </a:cubicBezTo>
                    <a:cubicBezTo>
                      <a:pt x="1659215" y="1018543"/>
                      <a:pt x="1645219" y="1018040"/>
                      <a:pt x="1633409" y="1020988"/>
                    </a:cubicBezTo>
                    <a:cubicBezTo>
                      <a:pt x="1601454" y="1001461"/>
                      <a:pt x="1556864" y="1000344"/>
                      <a:pt x="1509729" y="1028586"/>
                    </a:cubicBezTo>
                    <a:cubicBezTo>
                      <a:pt x="1458275" y="1028586"/>
                      <a:pt x="1438513" y="1071655"/>
                      <a:pt x="1438241" y="1112769"/>
                    </a:cubicBezTo>
                    <a:cubicBezTo>
                      <a:pt x="1438182" y="1130674"/>
                      <a:pt x="1442018" y="1148976"/>
                      <a:pt x="1448117" y="1165758"/>
                    </a:cubicBezTo>
                    <a:cubicBezTo>
                      <a:pt x="1444364" y="1164584"/>
                      <a:pt x="1440709" y="1164684"/>
                      <a:pt x="1437594" y="1166322"/>
                    </a:cubicBezTo>
                    <a:cubicBezTo>
                      <a:pt x="1428776" y="1170959"/>
                      <a:pt x="1427637" y="1186147"/>
                      <a:pt x="1435051" y="1200245"/>
                    </a:cubicBezTo>
                    <a:cubicBezTo>
                      <a:pt x="1442465" y="1214341"/>
                      <a:pt x="1455624" y="1222011"/>
                      <a:pt x="1464442" y="1217373"/>
                    </a:cubicBezTo>
                    <a:cubicBezTo>
                      <a:pt x="1466437" y="1216324"/>
                      <a:pt x="1468039" y="1214735"/>
                      <a:pt x="1469238" y="1212740"/>
                    </a:cubicBezTo>
                    <a:cubicBezTo>
                      <a:pt x="1478921" y="1243629"/>
                      <a:pt x="1497997" y="1267964"/>
                      <a:pt x="1524049" y="1279588"/>
                    </a:cubicBezTo>
                    <a:lnTo>
                      <a:pt x="1524049" y="1324725"/>
                    </a:lnTo>
                    <a:cubicBezTo>
                      <a:pt x="1520020" y="1325353"/>
                      <a:pt x="1516396" y="1326353"/>
                      <a:pt x="1513559" y="1327407"/>
                    </a:cubicBezTo>
                    <a:cubicBezTo>
                      <a:pt x="1507889" y="1329510"/>
                      <a:pt x="1506125" y="1333973"/>
                      <a:pt x="1504240" y="1338738"/>
                    </a:cubicBezTo>
                    <a:cubicBezTo>
                      <a:pt x="1502635" y="1342795"/>
                      <a:pt x="1500945" y="1347070"/>
                      <a:pt x="1496685" y="1350298"/>
                    </a:cubicBezTo>
                    <a:cubicBezTo>
                      <a:pt x="1486077" y="1357576"/>
                      <a:pt x="1475820" y="1361799"/>
                      <a:pt x="1466062" y="1365817"/>
                    </a:cubicBezTo>
                    <a:cubicBezTo>
                      <a:pt x="1456228" y="1369865"/>
                      <a:pt x="1446902" y="1373705"/>
                      <a:pt x="1438237" y="1380252"/>
                    </a:cubicBezTo>
                    <a:cubicBezTo>
                      <a:pt x="1380778" y="1423665"/>
                      <a:pt x="1299705" y="1479856"/>
                      <a:pt x="1248552" y="1536681"/>
                    </a:cubicBezTo>
                    <a:cubicBezTo>
                      <a:pt x="1232596" y="1554405"/>
                      <a:pt x="1219552" y="1572191"/>
                      <a:pt x="1211043" y="1589670"/>
                    </a:cubicBezTo>
                    <a:cubicBezTo>
                      <a:pt x="1205107" y="1601862"/>
                      <a:pt x="1201379" y="1613904"/>
                      <a:pt x="1200408" y="1625672"/>
                    </a:cubicBezTo>
                    <a:cubicBezTo>
                      <a:pt x="1196424" y="1673958"/>
                      <a:pt x="1225451" y="1716907"/>
                      <a:pt x="1256927" y="1748637"/>
                    </a:cubicBezTo>
                    <a:cubicBezTo>
                      <a:pt x="1283686" y="1775612"/>
                      <a:pt x="1312216" y="1794479"/>
                      <a:pt x="1323737" y="1801626"/>
                    </a:cubicBezTo>
                    <a:cubicBezTo>
                      <a:pt x="1327099" y="1803711"/>
                      <a:pt x="1329013" y="1804798"/>
                      <a:pt x="1329013" y="1804798"/>
                    </a:cubicBezTo>
                    <a:cubicBezTo>
                      <a:pt x="1329013" y="1804798"/>
                      <a:pt x="1339605" y="1826443"/>
                      <a:pt x="1351156" y="1838605"/>
                    </a:cubicBezTo>
                    <a:cubicBezTo>
                      <a:pt x="1360269" y="1848199"/>
                      <a:pt x="1369980" y="1857389"/>
                      <a:pt x="1375560" y="1859561"/>
                    </a:cubicBezTo>
                    <a:cubicBezTo>
                      <a:pt x="1386528" y="1863831"/>
                      <a:pt x="1399791" y="1850542"/>
                      <a:pt x="1403129" y="1846928"/>
                    </a:cubicBezTo>
                    <a:lnTo>
                      <a:pt x="1404795" y="1785722"/>
                    </a:lnTo>
                    <a:cubicBezTo>
                      <a:pt x="1401988" y="1783961"/>
                      <a:pt x="1395999" y="1780136"/>
                      <a:pt x="1391100" y="1777260"/>
                    </a:cubicBezTo>
                    <a:cubicBezTo>
                      <a:pt x="1378327" y="1769764"/>
                      <a:pt x="1361639" y="1759970"/>
                      <a:pt x="1357689" y="1755639"/>
                    </a:cubicBezTo>
                    <a:cubicBezTo>
                      <a:pt x="1356372" y="1753343"/>
                      <a:pt x="1354967" y="1751006"/>
                      <a:pt x="1353491" y="1748637"/>
                    </a:cubicBezTo>
                    <a:cubicBezTo>
                      <a:pt x="1345792" y="1736284"/>
                      <a:pt x="1336126" y="1723044"/>
                      <a:pt x="1326583" y="1709971"/>
                    </a:cubicBezTo>
                    <a:cubicBezTo>
                      <a:pt x="1305412" y="1680972"/>
                      <a:pt x="1284844" y="1652799"/>
                      <a:pt x="1287702" y="1636985"/>
                    </a:cubicBezTo>
                    <a:cubicBezTo>
                      <a:pt x="1290523" y="1626934"/>
                      <a:pt x="1314312" y="1608306"/>
                      <a:pt x="1341726" y="1589670"/>
                    </a:cubicBezTo>
                    <a:cubicBezTo>
                      <a:pt x="1372997" y="1568411"/>
                      <a:pt x="1408983" y="1547143"/>
                      <a:pt x="1423943" y="1538585"/>
                    </a:cubicBezTo>
                    <a:cubicBezTo>
                      <a:pt x="1421582" y="1554553"/>
                      <a:pt x="1419507" y="1571799"/>
                      <a:pt x="1417681" y="1589670"/>
                    </a:cubicBezTo>
                    <a:cubicBezTo>
                      <a:pt x="1412247" y="1642874"/>
                      <a:pt x="1409026" y="1701615"/>
                      <a:pt x="1407065" y="1748637"/>
                    </a:cubicBezTo>
                    <a:cubicBezTo>
                      <a:pt x="1406497" y="1762249"/>
                      <a:pt x="1406035" y="1774879"/>
                      <a:pt x="1405656" y="1786108"/>
                    </a:cubicBezTo>
                    <a:lnTo>
                      <a:pt x="1403919" y="1846046"/>
                    </a:lnTo>
                    <a:lnTo>
                      <a:pt x="1403129" y="1878307"/>
                    </a:lnTo>
                    <a:moveTo>
                      <a:pt x="1403129" y="1960593"/>
                    </a:moveTo>
                    <a:cubicBezTo>
                      <a:pt x="1403129" y="1932259"/>
                      <a:pt x="1403130" y="1906523"/>
                      <a:pt x="1403129" y="1878307"/>
                    </a:cubicBezTo>
                    <a:moveTo>
                      <a:pt x="1403129" y="1878307"/>
                    </a:moveTo>
                    <a:lnTo>
                      <a:pt x="1403129" y="1960593"/>
                    </a:lnTo>
                    <a:moveTo>
                      <a:pt x="1716791" y="2002731"/>
                    </a:moveTo>
                    <a:cubicBezTo>
                      <a:pt x="1716792" y="1987682"/>
                      <a:pt x="1716792" y="1973848"/>
                      <a:pt x="1716792" y="1960593"/>
                    </a:cubicBezTo>
                    <a:moveTo>
                      <a:pt x="1716791" y="2002731"/>
                    </a:moveTo>
                    <a:lnTo>
                      <a:pt x="1716792" y="1960593"/>
                    </a:lnTo>
                    <a:moveTo>
                      <a:pt x="1716791" y="1878307"/>
                    </a:moveTo>
                    <a:cubicBezTo>
                      <a:pt x="1716791" y="1907143"/>
                      <a:pt x="1716792" y="1932573"/>
                      <a:pt x="1716792" y="1960593"/>
                    </a:cubicBezTo>
                    <a:moveTo>
                      <a:pt x="1716791" y="1878307"/>
                    </a:moveTo>
                    <a:lnTo>
                      <a:pt x="1716792" y="1960593"/>
                    </a:lnTo>
                    <a:moveTo>
                      <a:pt x="1741065" y="1143438"/>
                    </a:moveTo>
                    <a:cubicBezTo>
                      <a:pt x="1737584" y="1140459"/>
                      <a:pt x="1744809" y="1146491"/>
                      <a:pt x="1741065" y="1143438"/>
                    </a:cubicBezTo>
                    <a:close/>
                    <a:moveTo>
                      <a:pt x="1765256" y="1165758"/>
                    </a:moveTo>
                    <a:cubicBezTo>
                      <a:pt x="1828082" y="1229190"/>
                      <a:pt x="1819275" y="1276335"/>
                      <a:pt x="1706271" y="1324725"/>
                    </a:cubicBezTo>
                    <a:cubicBezTo>
                      <a:pt x="1699761" y="1327512"/>
                      <a:pt x="1692906" y="1330303"/>
                      <a:pt x="1685699" y="1333103"/>
                    </a:cubicBezTo>
                    <a:cubicBezTo>
                      <a:pt x="1661543" y="1333103"/>
                      <a:pt x="1651393" y="1341811"/>
                      <a:pt x="1644155" y="1348021"/>
                    </a:cubicBezTo>
                    <a:cubicBezTo>
                      <a:pt x="1637559" y="1353680"/>
                      <a:pt x="1633381" y="1357264"/>
                      <a:pt x="1623228" y="1350298"/>
                    </a:cubicBezTo>
                    <a:cubicBezTo>
                      <a:pt x="1618968" y="1347071"/>
                      <a:pt x="1617276" y="1342795"/>
                      <a:pt x="1615671" y="1338738"/>
                    </a:cubicBezTo>
                    <a:cubicBezTo>
                      <a:pt x="1613786" y="1333973"/>
                      <a:pt x="1612020" y="1329510"/>
                      <a:pt x="1606351" y="1327407"/>
                    </a:cubicBezTo>
                    <a:cubicBezTo>
                      <a:pt x="1603512" y="1326353"/>
                      <a:pt x="1599887" y="1325353"/>
                      <a:pt x="1595856" y="1324725"/>
                    </a:cubicBezTo>
                    <a:lnTo>
                      <a:pt x="1595856" y="1279592"/>
                    </a:lnTo>
                    <a:cubicBezTo>
                      <a:pt x="1621865" y="1267992"/>
                      <a:pt x="1640921" y="1243725"/>
                      <a:pt x="1650623" y="1212914"/>
                    </a:cubicBezTo>
                    <a:cubicBezTo>
                      <a:pt x="1651809" y="1214827"/>
                      <a:pt x="1653376" y="1216355"/>
                      <a:pt x="1655312" y="1217373"/>
                    </a:cubicBezTo>
                    <a:cubicBezTo>
                      <a:pt x="1664131" y="1222011"/>
                      <a:pt x="1677289" y="1214341"/>
                      <a:pt x="1684703" y="1200245"/>
                    </a:cubicBezTo>
                    <a:cubicBezTo>
                      <a:pt x="1692117" y="1186147"/>
                      <a:pt x="1690978" y="1170959"/>
                      <a:pt x="1682161" y="1166322"/>
                    </a:cubicBezTo>
                    <a:cubicBezTo>
                      <a:pt x="1681754" y="1166107"/>
                      <a:pt x="1681338" y="1165920"/>
                      <a:pt x="1680913" y="1165758"/>
                    </a:cubicBezTo>
                    <a:cubicBezTo>
                      <a:pt x="1678141" y="1164699"/>
                      <a:pt x="1675016" y="1164733"/>
                      <a:pt x="1671816" y="1165700"/>
                    </a:cubicBezTo>
                    <a:cubicBezTo>
                      <a:pt x="1678160" y="1148224"/>
                      <a:pt x="1681674" y="1127953"/>
                      <a:pt x="1681674" y="1113632"/>
                    </a:cubicBezTo>
                    <a:cubicBezTo>
                      <a:pt x="1681674" y="1113344"/>
                      <a:pt x="1681673" y="1113057"/>
                      <a:pt x="1681671" y="1112769"/>
                    </a:cubicBezTo>
                    <a:cubicBezTo>
                      <a:pt x="1681634" y="1106969"/>
                      <a:pt x="1681217" y="1101315"/>
                      <a:pt x="1680445" y="1095830"/>
                    </a:cubicBezTo>
                    <a:cubicBezTo>
                      <a:pt x="1687055" y="1102476"/>
                      <a:pt x="1693323" y="1107561"/>
                      <a:pt x="1698249" y="1109333"/>
                    </a:cubicBezTo>
                    <a:cubicBezTo>
                      <a:pt x="1698562" y="1110434"/>
                      <a:pt x="1698800" y="1111666"/>
                      <a:pt x="1699469" y="1112769"/>
                    </a:cubicBezTo>
                    <a:cubicBezTo>
                      <a:pt x="1704180" y="1120527"/>
                      <a:pt x="1716980" y="1128255"/>
                      <a:pt x="1727695" y="1134725"/>
                    </a:cubicBezTo>
                    <a:cubicBezTo>
                      <a:pt x="1733132" y="1138006"/>
                      <a:pt x="1738032" y="1140965"/>
                      <a:pt x="1741065" y="1143438"/>
                    </a:cubicBezTo>
                    <a:cubicBezTo>
                      <a:pt x="1750025" y="1151106"/>
                      <a:pt x="1758104" y="1158537"/>
                      <a:pt x="1765256" y="1165758"/>
                    </a:cubicBezTo>
                    <a:close/>
                    <a:moveTo>
                      <a:pt x="1547022" y="2002731"/>
                    </a:moveTo>
                    <a:lnTo>
                      <a:pt x="1572899" y="2002731"/>
                    </a:lnTo>
                    <a:cubicBezTo>
                      <a:pt x="1572899" y="2002731"/>
                      <a:pt x="1573187" y="2006574"/>
                      <a:pt x="1573698" y="2013582"/>
                    </a:cubicBezTo>
                    <a:cubicBezTo>
                      <a:pt x="1575469" y="2037897"/>
                      <a:pt x="1579909" y="2100316"/>
                      <a:pt x="1584203" y="2172549"/>
                    </a:cubicBezTo>
                    <a:cubicBezTo>
                      <a:pt x="1585227" y="2189782"/>
                      <a:pt x="1586243" y="2207573"/>
                      <a:pt x="1587213" y="2225538"/>
                    </a:cubicBezTo>
                    <a:cubicBezTo>
                      <a:pt x="1589935" y="2275975"/>
                      <a:pt x="1592289" y="2327787"/>
                      <a:pt x="1593432" y="2372472"/>
                    </a:cubicBezTo>
                    <a:cubicBezTo>
                      <a:pt x="1593534" y="2376489"/>
                      <a:pt x="1593631" y="2380501"/>
                      <a:pt x="1593723" y="2384505"/>
                    </a:cubicBezTo>
                    <a:cubicBezTo>
                      <a:pt x="1594134" y="2402426"/>
                      <a:pt x="1594436" y="2420169"/>
                      <a:pt x="1594651" y="2437494"/>
                    </a:cubicBezTo>
                    <a:cubicBezTo>
                      <a:pt x="1595421" y="2499531"/>
                      <a:pt x="1595067" y="2556202"/>
                      <a:pt x="1594548" y="2596461"/>
                    </a:cubicBezTo>
                    <a:lnTo>
                      <a:pt x="1525373" y="2596461"/>
                    </a:lnTo>
                    <a:cubicBezTo>
                      <a:pt x="1524853" y="2556202"/>
                      <a:pt x="1524500" y="2499531"/>
                      <a:pt x="1525269" y="2437494"/>
                    </a:cubicBezTo>
                    <a:cubicBezTo>
                      <a:pt x="1525484" y="2420169"/>
                      <a:pt x="1525786" y="2402426"/>
                      <a:pt x="1526197" y="2384505"/>
                    </a:cubicBezTo>
                    <a:cubicBezTo>
                      <a:pt x="1526289" y="2380501"/>
                      <a:pt x="1526386" y="2376489"/>
                      <a:pt x="1526488" y="2372472"/>
                    </a:cubicBezTo>
                    <a:cubicBezTo>
                      <a:pt x="1527631" y="2327787"/>
                      <a:pt x="1529986" y="2275975"/>
                      <a:pt x="1532708" y="2225538"/>
                    </a:cubicBezTo>
                    <a:cubicBezTo>
                      <a:pt x="1533678" y="2207573"/>
                      <a:pt x="1534694" y="2189782"/>
                      <a:pt x="1535718" y="2172549"/>
                    </a:cubicBezTo>
                    <a:cubicBezTo>
                      <a:pt x="1540012" y="2100316"/>
                      <a:pt x="1544451" y="2037897"/>
                      <a:pt x="1546223" y="2013582"/>
                    </a:cubicBezTo>
                    <a:cubicBezTo>
                      <a:pt x="1546734" y="2006574"/>
                      <a:pt x="1547022" y="2002731"/>
                      <a:pt x="1547022" y="200273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8" name="Rounded Rectangle 2">
                <a:extLst>
                  <a:ext uri="{FF2B5EF4-FFF2-40B4-BE49-F238E27FC236}">
                    <a16:creationId xmlns:a16="http://schemas.microsoft.com/office/drawing/2014/main" id="{776E9F7D-68FA-7F48-2F18-56288523564E}"/>
                  </a:ext>
                </a:extLst>
              </p:cNvPr>
              <p:cNvSpPr/>
              <p:nvPr/>
            </p:nvSpPr>
            <p:spPr>
              <a:xfrm>
                <a:off x="1307062" y="2410999"/>
                <a:ext cx="3108688" cy="2596461"/>
              </a:xfrm>
              <a:custGeom>
                <a:avLst/>
                <a:gdLst/>
                <a:ahLst/>
                <a:cxnLst/>
                <a:rect l="0" t="0" r="0" b="0"/>
                <a:pathLst>
                  <a:path w="3108688" h="2596461">
                    <a:moveTo>
                      <a:pt x="1403129" y="2002731"/>
                    </a:moveTo>
                    <a:cubicBezTo>
                      <a:pt x="1403129" y="2005801"/>
                      <a:pt x="1403153" y="2009433"/>
                      <a:pt x="1403200" y="2013582"/>
                    </a:cubicBezTo>
                    <a:cubicBezTo>
                      <a:pt x="1403550" y="2044389"/>
                      <a:pt x="1405190" y="2103683"/>
                      <a:pt x="1407990" y="2172549"/>
                    </a:cubicBezTo>
                    <a:cubicBezTo>
                      <a:pt x="1408688" y="2189714"/>
                      <a:pt x="1409458" y="2207476"/>
                      <a:pt x="1410298" y="2225538"/>
                    </a:cubicBezTo>
                    <a:cubicBezTo>
                      <a:pt x="1412564" y="2274235"/>
                      <a:pt x="1415338" y="2325127"/>
                      <a:pt x="1418585" y="2372472"/>
                    </a:cubicBezTo>
                    <a:cubicBezTo>
                      <a:pt x="1418860" y="2376487"/>
                      <a:pt x="1419140" y="2380500"/>
                      <a:pt x="1419423" y="2384505"/>
                    </a:cubicBezTo>
                    <a:cubicBezTo>
                      <a:pt x="1420689" y="2402385"/>
                      <a:pt x="1422035" y="2420133"/>
                      <a:pt x="1423420" y="2437494"/>
                    </a:cubicBezTo>
                    <a:cubicBezTo>
                      <a:pt x="1428342" y="2499226"/>
                      <a:pt x="1433751" y="2556055"/>
                      <a:pt x="1437818" y="2596461"/>
                    </a:cubicBezTo>
                    <a:lnTo>
                      <a:pt x="1050948" y="2596461"/>
                    </a:lnTo>
                    <a:cubicBezTo>
                      <a:pt x="1050948" y="2080188"/>
                      <a:pt x="426855" y="1419518"/>
                      <a:pt x="0" y="1284605"/>
                    </a:cubicBezTo>
                    <a:lnTo>
                      <a:pt x="0" y="238450"/>
                    </a:lnTo>
                    <a:lnTo>
                      <a:pt x="706520" y="238450"/>
                    </a:lnTo>
                    <a:lnTo>
                      <a:pt x="915028" y="291439"/>
                    </a:lnTo>
                    <a:lnTo>
                      <a:pt x="915028" y="476901"/>
                    </a:lnTo>
                    <a:lnTo>
                      <a:pt x="1089938" y="534305"/>
                    </a:lnTo>
                    <a:lnTo>
                      <a:pt x="1089938" y="688857"/>
                    </a:lnTo>
                    <a:lnTo>
                      <a:pt x="1130432" y="688857"/>
                    </a:lnTo>
                    <a:lnTo>
                      <a:pt x="1130432" y="534305"/>
                    </a:lnTo>
                    <a:lnTo>
                      <a:pt x="1130432" y="476901"/>
                    </a:lnTo>
                    <a:lnTo>
                      <a:pt x="1130432" y="291439"/>
                    </a:lnTo>
                    <a:lnTo>
                      <a:pt x="1130432" y="238450"/>
                    </a:lnTo>
                    <a:lnTo>
                      <a:pt x="1130432" y="52989"/>
                    </a:lnTo>
                    <a:lnTo>
                      <a:pt x="1130432" y="0"/>
                    </a:lnTo>
                    <a:lnTo>
                      <a:pt x="1978256" y="0"/>
                    </a:lnTo>
                    <a:lnTo>
                      <a:pt x="1978256" y="52989"/>
                    </a:lnTo>
                    <a:lnTo>
                      <a:pt x="1978256" y="238450"/>
                    </a:lnTo>
                    <a:lnTo>
                      <a:pt x="1978256" y="291439"/>
                    </a:lnTo>
                    <a:lnTo>
                      <a:pt x="1978256" y="476901"/>
                    </a:lnTo>
                    <a:lnTo>
                      <a:pt x="1978256" y="534305"/>
                    </a:lnTo>
                    <a:lnTo>
                      <a:pt x="1978256" y="688857"/>
                    </a:lnTo>
                    <a:lnTo>
                      <a:pt x="2018749" y="688857"/>
                    </a:lnTo>
                    <a:lnTo>
                      <a:pt x="2018749" y="534305"/>
                    </a:lnTo>
                    <a:lnTo>
                      <a:pt x="2193660" y="476901"/>
                    </a:lnTo>
                    <a:lnTo>
                      <a:pt x="2193660" y="291439"/>
                    </a:lnTo>
                    <a:lnTo>
                      <a:pt x="2402168" y="238450"/>
                    </a:lnTo>
                    <a:lnTo>
                      <a:pt x="3108688" y="238450"/>
                    </a:lnTo>
                    <a:lnTo>
                      <a:pt x="3108688" y="1284605"/>
                    </a:lnTo>
                    <a:cubicBezTo>
                      <a:pt x="2681832" y="1419518"/>
                      <a:pt x="2057739" y="2080188"/>
                      <a:pt x="2057739" y="2596461"/>
                    </a:cubicBezTo>
                    <a:lnTo>
                      <a:pt x="1682102" y="2596461"/>
                    </a:lnTo>
                    <a:cubicBezTo>
                      <a:pt x="1686169" y="2556055"/>
                      <a:pt x="1691579" y="2499226"/>
                      <a:pt x="1696501" y="2437494"/>
                    </a:cubicBezTo>
                    <a:cubicBezTo>
                      <a:pt x="1697885" y="2420133"/>
                      <a:pt x="1699231" y="2402385"/>
                      <a:pt x="1700497" y="2384505"/>
                    </a:cubicBezTo>
                    <a:cubicBezTo>
                      <a:pt x="1700781" y="2380500"/>
                      <a:pt x="1701060" y="2376487"/>
                      <a:pt x="1701336" y="2372472"/>
                    </a:cubicBezTo>
                    <a:cubicBezTo>
                      <a:pt x="1704582" y="2325127"/>
                      <a:pt x="1707356" y="2274235"/>
                      <a:pt x="1709623" y="2225538"/>
                    </a:cubicBezTo>
                    <a:cubicBezTo>
                      <a:pt x="1710462" y="2207476"/>
                      <a:pt x="1711233" y="2189714"/>
                      <a:pt x="1711930" y="2172549"/>
                    </a:cubicBezTo>
                    <a:cubicBezTo>
                      <a:pt x="1714731" y="2103683"/>
                      <a:pt x="1716370" y="2044389"/>
                      <a:pt x="1716720" y="2013582"/>
                    </a:cubicBezTo>
                    <a:cubicBezTo>
                      <a:pt x="1716767" y="2009433"/>
                      <a:pt x="1716791" y="2005801"/>
                      <a:pt x="1716791" y="2002731"/>
                    </a:cubicBezTo>
                    <a:moveTo>
                      <a:pt x="1403129" y="2002731"/>
                    </a:moveTo>
                    <a:cubicBezTo>
                      <a:pt x="1403129" y="1987763"/>
                      <a:pt x="1403129" y="1973892"/>
                      <a:pt x="1403129" y="1960593"/>
                    </a:cubicBezTo>
                    <a:moveTo>
                      <a:pt x="1403129" y="1960593"/>
                    </a:moveTo>
                    <a:lnTo>
                      <a:pt x="1403129" y="2002731"/>
                    </a:lnTo>
                    <a:moveTo>
                      <a:pt x="1716791" y="1878307"/>
                    </a:moveTo>
                    <a:cubicBezTo>
                      <a:pt x="1716791" y="1878307"/>
                      <a:pt x="1716271" y="1854356"/>
                      <a:pt x="1715055" y="1818369"/>
                    </a:cubicBezTo>
                    <a:cubicBezTo>
                      <a:pt x="1714875" y="1813039"/>
                      <a:pt x="1714680" y="1807446"/>
                      <a:pt x="1714468" y="1801626"/>
                    </a:cubicBezTo>
                    <a:cubicBezTo>
                      <a:pt x="1713880" y="1785430"/>
                      <a:pt x="1713169" y="1767490"/>
                      <a:pt x="1712324" y="1748637"/>
                    </a:cubicBezTo>
                    <a:cubicBezTo>
                      <a:pt x="1710189" y="1701022"/>
                      <a:pt x="1707193" y="1647588"/>
                      <a:pt x="1703137" y="1601760"/>
                    </a:cubicBezTo>
                    <a:cubicBezTo>
                      <a:pt x="1702781" y="1597739"/>
                      <a:pt x="1702467" y="1593707"/>
                      <a:pt x="1702209" y="1589670"/>
                    </a:cubicBezTo>
                    <a:cubicBezTo>
                      <a:pt x="1701075" y="1571910"/>
                      <a:pt x="1701020" y="1554064"/>
                      <a:pt x="1703180" y="1536681"/>
                    </a:cubicBezTo>
                    <a:cubicBezTo>
                      <a:pt x="1705479" y="1518185"/>
                      <a:pt x="1710287" y="1500214"/>
                      <a:pt x="1718975" y="1483433"/>
                    </a:cubicBezTo>
                    <a:cubicBezTo>
                      <a:pt x="1733108" y="1456134"/>
                      <a:pt x="1754035" y="1424331"/>
                      <a:pt x="1783268" y="1395576"/>
                    </a:cubicBezTo>
                    <a:cubicBezTo>
                      <a:pt x="1789397" y="1389547"/>
                      <a:pt x="1795262" y="1383596"/>
                      <a:pt x="1800846" y="1377714"/>
                    </a:cubicBezTo>
                    <a:cubicBezTo>
                      <a:pt x="1818164" y="1359470"/>
                      <a:pt x="1832781" y="1341890"/>
                      <a:pt x="1844191" y="1324725"/>
                    </a:cubicBezTo>
                    <a:cubicBezTo>
                      <a:pt x="1880425" y="1270217"/>
                      <a:pt x="1884327" y="1219893"/>
                      <a:pt x="1839768" y="1165758"/>
                    </a:cubicBezTo>
                    <a:cubicBezTo>
                      <a:pt x="1825616" y="1148564"/>
                      <a:pt x="1806576" y="1130987"/>
                      <a:pt x="1782131" y="1112769"/>
                    </a:cubicBezTo>
                    <a:cubicBezTo>
                      <a:pt x="1775722" y="1107992"/>
                      <a:pt x="1768940" y="1103171"/>
                      <a:pt x="1761779" y="1098302"/>
                    </a:cubicBezTo>
                    <a:cubicBezTo>
                      <a:pt x="1757890" y="1095658"/>
                      <a:pt x="1754155" y="1092809"/>
                      <a:pt x="1750479" y="1090005"/>
                    </a:cubicBezTo>
                    <a:cubicBezTo>
                      <a:pt x="1741605" y="1083235"/>
                      <a:pt x="1732199" y="1077046"/>
                      <a:pt x="1722701" y="1074337"/>
                    </a:cubicBezTo>
                    <a:cubicBezTo>
                      <a:pt x="1701286" y="1063945"/>
                      <a:pt x="1688010" y="1018548"/>
                      <a:pt x="1670050" y="1018544"/>
                    </a:cubicBezTo>
                    <a:cubicBezTo>
                      <a:pt x="1659215" y="1018543"/>
                      <a:pt x="1645219" y="1018040"/>
                      <a:pt x="1633409" y="1020988"/>
                    </a:cubicBezTo>
                    <a:cubicBezTo>
                      <a:pt x="1601454" y="1001461"/>
                      <a:pt x="1556864" y="1000344"/>
                      <a:pt x="1509729" y="1028586"/>
                    </a:cubicBezTo>
                    <a:cubicBezTo>
                      <a:pt x="1458275" y="1028586"/>
                      <a:pt x="1438513" y="1071655"/>
                      <a:pt x="1438241" y="1112769"/>
                    </a:cubicBezTo>
                    <a:cubicBezTo>
                      <a:pt x="1438182" y="1130674"/>
                      <a:pt x="1442018" y="1148976"/>
                      <a:pt x="1448117" y="1165758"/>
                    </a:cubicBezTo>
                    <a:cubicBezTo>
                      <a:pt x="1444364" y="1164584"/>
                      <a:pt x="1440709" y="1164684"/>
                      <a:pt x="1437594" y="1166322"/>
                    </a:cubicBezTo>
                    <a:cubicBezTo>
                      <a:pt x="1428776" y="1170959"/>
                      <a:pt x="1427637" y="1186147"/>
                      <a:pt x="1435051" y="1200245"/>
                    </a:cubicBezTo>
                    <a:cubicBezTo>
                      <a:pt x="1442465" y="1214341"/>
                      <a:pt x="1455624" y="1222011"/>
                      <a:pt x="1464442" y="1217373"/>
                    </a:cubicBezTo>
                    <a:cubicBezTo>
                      <a:pt x="1466437" y="1216324"/>
                      <a:pt x="1468039" y="1214735"/>
                      <a:pt x="1469238" y="1212740"/>
                    </a:cubicBezTo>
                    <a:cubicBezTo>
                      <a:pt x="1478921" y="1243629"/>
                      <a:pt x="1497997" y="1267964"/>
                      <a:pt x="1524049" y="1279588"/>
                    </a:cubicBezTo>
                    <a:lnTo>
                      <a:pt x="1524049" y="1324725"/>
                    </a:lnTo>
                    <a:cubicBezTo>
                      <a:pt x="1520020" y="1325353"/>
                      <a:pt x="1516396" y="1326353"/>
                      <a:pt x="1513559" y="1327407"/>
                    </a:cubicBezTo>
                    <a:cubicBezTo>
                      <a:pt x="1507889" y="1329510"/>
                      <a:pt x="1506125" y="1333973"/>
                      <a:pt x="1504240" y="1338738"/>
                    </a:cubicBezTo>
                    <a:cubicBezTo>
                      <a:pt x="1502635" y="1342795"/>
                      <a:pt x="1500945" y="1347070"/>
                      <a:pt x="1496685" y="1350298"/>
                    </a:cubicBezTo>
                    <a:cubicBezTo>
                      <a:pt x="1486077" y="1357576"/>
                      <a:pt x="1475820" y="1361799"/>
                      <a:pt x="1466062" y="1365817"/>
                    </a:cubicBezTo>
                    <a:cubicBezTo>
                      <a:pt x="1456228" y="1369865"/>
                      <a:pt x="1446902" y="1373705"/>
                      <a:pt x="1438237" y="1380252"/>
                    </a:cubicBezTo>
                    <a:cubicBezTo>
                      <a:pt x="1380778" y="1423665"/>
                      <a:pt x="1299705" y="1479856"/>
                      <a:pt x="1248552" y="1536681"/>
                    </a:cubicBezTo>
                    <a:cubicBezTo>
                      <a:pt x="1232596" y="1554405"/>
                      <a:pt x="1219552" y="1572191"/>
                      <a:pt x="1211043" y="1589670"/>
                    </a:cubicBezTo>
                    <a:cubicBezTo>
                      <a:pt x="1205107" y="1601862"/>
                      <a:pt x="1201379" y="1613904"/>
                      <a:pt x="1200408" y="1625672"/>
                    </a:cubicBezTo>
                    <a:cubicBezTo>
                      <a:pt x="1196424" y="1673958"/>
                      <a:pt x="1225451" y="1716907"/>
                      <a:pt x="1256927" y="1748637"/>
                    </a:cubicBezTo>
                    <a:cubicBezTo>
                      <a:pt x="1283686" y="1775612"/>
                      <a:pt x="1312216" y="1794479"/>
                      <a:pt x="1323737" y="1801626"/>
                    </a:cubicBezTo>
                    <a:cubicBezTo>
                      <a:pt x="1327099" y="1803711"/>
                      <a:pt x="1329013" y="1804798"/>
                      <a:pt x="1329013" y="1804798"/>
                    </a:cubicBezTo>
                    <a:cubicBezTo>
                      <a:pt x="1329013" y="1804798"/>
                      <a:pt x="1339605" y="1826443"/>
                      <a:pt x="1351156" y="1838605"/>
                    </a:cubicBezTo>
                    <a:cubicBezTo>
                      <a:pt x="1360269" y="1848199"/>
                      <a:pt x="1369980" y="1857389"/>
                      <a:pt x="1375560" y="1859561"/>
                    </a:cubicBezTo>
                    <a:cubicBezTo>
                      <a:pt x="1386528" y="1863831"/>
                      <a:pt x="1399791" y="1850542"/>
                      <a:pt x="1403129" y="1846928"/>
                    </a:cubicBezTo>
                    <a:lnTo>
                      <a:pt x="1404795" y="1785722"/>
                    </a:lnTo>
                    <a:cubicBezTo>
                      <a:pt x="1401988" y="1783961"/>
                      <a:pt x="1395999" y="1780136"/>
                      <a:pt x="1391100" y="1777260"/>
                    </a:cubicBezTo>
                    <a:cubicBezTo>
                      <a:pt x="1378327" y="1769764"/>
                      <a:pt x="1361639" y="1759970"/>
                      <a:pt x="1357689" y="1755639"/>
                    </a:cubicBezTo>
                    <a:cubicBezTo>
                      <a:pt x="1356372" y="1753343"/>
                      <a:pt x="1354967" y="1751006"/>
                      <a:pt x="1353491" y="1748637"/>
                    </a:cubicBezTo>
                    <a:cubicBezTo>
                      <a:pt x="1345792" y="1736284"/>
                      <a:pt x="1336126" y="1723044"/>
                      <a:pt x="1326583" y="1709971"/>
                    </a:cubicBezTo>
                    <a:cubicBezTo>
                      <a:pt x="1305412" y="1680972"/>
                      <a:pt x="1284844" y="1652799"/>
                      <a:pt x="1287702" y="1636985"/>
                    </a:cubicBezTo>
                    <a:cubicBezTo>
                      <a:pt x="1290523" y="1626934"/>
                      <a:pt x="1314312" y="1608306"/>
                      <a:pt x="1341726" y="1589670"/>
                    </a:cubicBezTo>
                    <a:cubicBezTo>
                      <a:pt x="1372997" y="1568411"/>
                      <a:pt x="1408983" y="1547143"/>
                      <a:pt x="1423943" y="1538585"/>
                    </a:cubicBezTo>
                    <a:cubicBezTo>
                      <a:pt x="1421582" y="1554553"/>
                      <a:pt x="1419507" y="1571799"/>
                      <a:pt x="1417681" y="1589670"/>
                    </a:cubicBezTo>
                    <a:cubicBezTo>
                      <a:pt x="1412247" y="1642874"/>
                      <a:pt x="1409026" y="1701615"/>
                      <a:pt x="1407065" y="1748637"/>
                    </a:cubicBezTo>
                    <a:cubicBezTo>
                      <a:pt x="1406497" y="1762249"/>
                      <a:pt x="1406035" y="1774879"/>
                      <a:pt x="1405656" y="1786108"/>
                    </a:cubicBezTo>
                    <a:lnTo>
                      <a:pt x="1403919" y="1846046"/>
                    </a:lnTo>
                    <a:lnTo>
                      <a:pt x="1403129" y="1878307"/>
                    </a:lnTo>
                    <a:moveTo>
                      <a:pt x="1403129" y="1960593"/>
                    </a:moveTo>
                    <a:cubicBezTo>
                      <a:pt x="1403129" y="1932259"/>
                      <a:pt x="1403130" y="1906523"/>
                      <a:pt x="1403129" y="1878307"/>
                    </a:cubicBezTo>
                    <a:moveTo>
                      <a:pt x="1403129" y="1878307"/>
                    </a:moveTo>
                    <a:lnTo>
                      <a:pt x="1403129" y="1960593"/>
                    </a:lnTo>
                    <a:moveTo>
                      <a:pt x="1716791" y="2002731"/>
                    </a:moveTo>
                    <a:cubicBezTo>
                      <a:pt x="1716792" y="1987682"/>
                      <a:pt x="1716792" y="1973848"/>
                      <a:pt x="1716792" y="1960593"/>
                    </a:cubicBezTo>
                    <a:moveTo>
                      <a:pt x="1716791" y="2002731"/>
                    </a:moveTo>
                    <a:lnTo>
                      <a:pt x="1716792" y="1960593"/>
                    </a:lnTo>
                    <a:moveTo>
                      <a:pt x="1716791" y="1878307"/>
                    </a:moveTo>
                    <a:cubicBezTo>
                      <a:pt x="1716791" y="1907143"/>
                      <a:pt x="1716792" y="1932573"/>
                      <a:pt x="1716792" y="1960593"/>
                    </a:cubicBezTo>
                    <a:moveTo>
                      <a:pt x="1716791" y="1878307"/>
                    </a:moveTo>
                    <a:lnTo>
                      <a:pt x="1716792" y="1960593"/>
                    </a:lnTo>
                    <a:moveTo>
                      <a:pt x="1741065" y="1143438"/>
                    </a:moveTo>
                    <a:cubicBezTo>
                      <a:pt x="1737584" y="1140459"/>
                      <a:pt x="1744809" y="1146491"/>
                      <a:pt x="1741065" y="1143438"/>
                    </a:cubicBezTo>
                    <a:close/>
                    <a:moveTo>
                      <a:pt x="1765256" y="1165758"/>
                    </a:moveTo>
                    <a:cubicBezTo>
                      <a:pt x="1828082" y="1229190"/>
                      <a:pt x="1819275" y="1276335"/>
                      <a:pt x="1706271" y="1324725"/>
                    </a:cubicBezTo>
                    <a:cubicBezTo>
                      <a:pt x="1699761" y="1327512"/>
                      <a:pt x="1692906" y="1330303"/>
                      <a:pt x="1685699" y="1333103"/>
                    </a:cubicBezTo>
                    <a:cubicBezTo>
                      <a:pt x="1661543" y="1333103"/>
                      <a:pt x="1651393" y="1341811"/>
                      <a:pt x="1644155" y="1348021"/>
                    </a:cubicBezTo>
                    <a:cubicBezTo>
                      <a:pt x="1637559" y="1353680"/>
                      <a:pt x="1633381" y="1357264"/>
                      <a:pt x="1623228" y="1350298"/>
                    </a:cubicBezTo>
                    <a:cubicBezTo>
                      <a:pt x="1618968" y="1347071"/>
                      <a:pt x="1617276" y="1342795"/>
                      <a:pt x="1615671" y="1338738"/>
                    </a:cubicBezTo>
                    <a:cubicBezTo>
                      <a:pt x="1613786" y="1333973"/>
                      <a:pt x="1612020" y="1329510"/>
                      <a:pt x="1606351" y="1327407"/>
                    </a:cubicBezTo>
                    <a:cubicBezTo>
                      <a:pt x="1603512" y="1326353"/>
                      <a:pt x="1599887" y="1325353"/>
                      <a:pt x="1595856" y="1324725"/>
                    </a:cubicBezTo>
                    <a:lnTo>
                      <a:pt x="1595856" y="1279592"/>
                    </a:lnTo>
                    <a:cubicBezTo>
                      <a:pt x="1621865" y="1267992"/>
                      <a:pt x="1640921" y="1243725"/>
                      <a:pt x="1650623" y="1212914"/>
                    </a:cubicBezTo>
                    <a:cubicBezTo>
                      <a:pt x="1651809" y="1214827"/>
                      <a:pt x="1653376" y="1216355"/>
                      <a:pt x="1655312" y="1217373"/>
                    </a:cubicBezTo>
                    <a:cubicBezTo>
                      <a:pt x="1664131" y="1222011"/>
                      <a:pt x="1677289" y="1214341"/>
                      <a:pt x="1684703" y="1200245"/>
                    </a:cubicBezTo>
                    <a:cubicBezTo>
                      <a:pt x="1692117" y="1186147"/>
                      <a:pt x="1690978" y="1170959"/>
                      <a:pt x="1682161" y="1166322"/>
                    </a:cubicBezTo>
                    <a:cubicBezTo>
                      <a:pt x="1681754" y="1166107"/>
                      <a:pt x="1681338" y="1165920"/>
                      <a:pt x="1680913" y="1165758"/>
                    </a:cubicBezTo>
                    <a:cubicBezTo>
                      <a:pt x="1678141" y="1164699"/>
                      <a:pt x="1675016" y="1164733"/>
                      <a:pt x="1671816" y="1165700"/>
                    </a:cubicBezTo>
                    <a:cubicBezTo>
                      <a:pt x="1678160" y="1148224"/>
                      <a:pt x="1681674" y="1127953"/>
                      <a:pt x="1681674" y="1113632"/>
                    </a:cubicBezTo>
                    <a:cubicBezTo>
                      <a:pt x="1681674" y="1113344"/>
                      <a:pt x="1681673" y="1113057"/>
                      <a:pt x="1681671" y="1112769"/>
                    </a:cubicBezTo>
                    <a:cubicBezTo>
                      <a:pt x="1681634" y="1106969"/>
                      <a:pt x="1681217" y="1101315"/>
                      <a:pt x="1680445" y="1095830"/>
                    </a:cubicBezTo>
                    <a:cubicBezTo>
                      <a:pt x="1687055" y="1102476"/>
                      <a:pt x="1693323" y="1107561"/>
                      <a:pt x="1698249" y="1109333"/>
                    </a:cubicBezTo>
                    <a:cubicBezTo>
                      <a:pt x="1698562" y="1110434"/>
                      <a:pt x="1698800" y="1111666"/>
                      <a:pt x="1699469" y="1112769"/>
                    </a:cubicBezTo>
                    <a:cubicBezTo>
                      <a:pt x="1704180" y="1120527"/>
                      <a:pt x="1716980" y="1128255"/>
                      <a:pt x="1727695" y="1134725"/>
                    </a:cubicBezTo>
                    <a:cubicBezTo>
                      <a:pt x="1733132" y="1138006"/>
                      <a:pt x="1738032" y="1140965"/>
                      <a:pt x="1741065" y="1143438"/>
                    </a:cubicBezTo>
                    <a:cubicBezTo>
                      <a:pt x="1750025" y="1151106"/>
                      <a:pt x="1758104" y="1158537"/>
                      <a:pt x="1765256" y="1165758"/>
                    </a:cubicBezTo>
                    <a:close/>
                    <a:moveTo>
                      <a:pt x="1547022" y="2002731"/>
                    </a:moveTo>
                    <a:lnTo>
                      <a:pt x="1572899" y="2002731"/>
                    </a:lnTo>
                    <a:cubicBezTo>
                      <a:pt x="1572899" y="2002731"/>
                      <a:pt x="1573187" y="2006574"/>
                      <a:pt x="1573698" y="2013582"/>
                    </a:cubicBezTo>
                    <a:cubicBezTo>
                      <a:pt x="1575469" y="2037897"/>
                      <a:pt x="1579909" y="2100316"/>
                      <a:pt x="1584203" y="2172549"/>
                    </a:cubicBezTo>
                    <a:cubicBezTo>
                      <a:pt x="1585227" y="2189782"/>
                      <a:pt x="1586243" y="2207573"/>
                      <a:pt x="1587213" y="2225538"/>
                    </a:cubicBezTo>
                    <a:cubicBezTo>
                      <a:pt x="1589935" y="2275975"/>
                      <a:pt x="1592289" y="2327787"/>
                      <a:pt x="1593432" y="2372472"/>
                    </a:cubicBezTo>
                    <a:cubicBezTo>
                      <a:pt x="1593534" y="2376489"/>
                      <a:pt x="1593631" y="2380501"/>
                      <a:pt x="1593723" y="2384505"/>
                    </a:cubicBezTo>
                    <a:cubicBezTo>
                      <a:pt x="1594134" y="2402426"/>
                      <a:pt x="1594436" y="2420169"/>
                      <a:pt x="1594651" y="2437494"/>
                    </a:cubicBezTo>
                    <a:cubicBezTo>
                      <a:pt x="1595421" y="2499531"/>
                      <a:pt x="1595067" y="2556202"/>
                      <a:pt x="1594548" y="2596461"/>
                    </a:cubicBezTo>
                    <a:lnTo>
                      <a:pt x="1525373" y="2596461"/>
                    </a:lnTo>
                    <a:cubicBezTo>
                      <a:pt x="1524853" y="2556202"/>
                      <a:pt x="1524500" y="2499531"/>
                      <a:pt x="1525269" y="2437494"/>
                    </a:cubicBezTo>
                    <a:cubicBezTo>
                      <a:pt x="1525484" y="2420169"/>
                      <a:pt x="1525786" y="2402426"/>
                      <a:pt x="1526197" y="2384505"/>
                    </a:cubicBezTo>
                    <a:cubicBezTo>
                      <a:pt x="1526289" y="2380501"/>
                      <a:pt x="1526386" y="2376489"/>
                      <a:pt x="1526488" y="2372472"/>
                    </a:cubicBezTo>
                    <a:cubicBezTo>
                      <a:pt x="1527631" y="2327787"/>
                      <a:pt x="1529986" y="2275975"/>
                      <a:pt x="1532708" y="2225538"/>
                    </a:cubicBezTo>
                    <a:cubicBezTo>
                      <a:pt x="1533678" y="2207573"/>
                      <a:pt x="1534694" y="2189782"/>
                      <a:pt x="1535718" y="2172549"/>
                    </a:cubicBezTo>
                    <a:cubicBezTo>
                      <a:pt x="1540012" y="2100316"/>
                      <a:pt x="1544451" y="2037897"/>
                      <a:pt x="1546223" y="2013582"/>
                    </a:cubicBezTo>
                    <a:cubicBezTo>
                      <a:pt x="1546734" y="2006574"/>
                      <a:pt x="1547022" y="2002731"/>
                      <a:pt x="1547022" y="2002731"/>
                    </a:cubicBezTo>
                    <a:close/>
                    <a:moveTo>
                      <a:pt x="1050948" y="2596461"/>
                    </a:moveTo>
                    <a:lnTo>
                      <a:pt x="1050948" y="2437494"/>
                    </a:lnTo>
                    <a:lnTo>
                      <a:pt x="1026625" y="2384505"/>
                    </a:lnTo>
                    <a:lnTo>
                      <a:pt x="1026625" y="2225538"/>
                    </a:lnTo>
                    <a:lnTo>
                      <a:pt x="989128" y="2172549"/>
                    </a:lnTo>
                    <a:lnTo>
                      <a:pt x="989128" y="2013582"/>
                    </a:lnTo>
                    <a:lnTo>
                      <a:pt x="939574" y="1960593"/>
                    </a:lnTo>
                    <a:lnTo>
                      <a:pt x="939574" y="1801626"/>
                    </a:lnTo>
                    <a:lnTo>
                      <a:pt x="878935" y="1748637"/>
                    </a:lnTo>
                    <a:lnTo>
                      <a:pt x="878935" y="1589670"/>
                    </a:lnTo>
                    <a:lnTo>
                      <a:pt x="807285" y="1536681"/>
                    </a:lnTo>
                    <a:lnTo>
                      <a:pt x="807285" y="1377714"/>
                    </a:lnTo>
                    <a:lnTo>
                      <a:pt x="724183" y="1324725"/>
                    </a:lnTo>
                    <a:lnTo>
                      <a:pt x="724183" y="1165758"/>
                    </a:lnTo>
                    <a:lnTo>
                      <a:pt x="628296" y="1112769"/>
                    </a:lnTo>
                    <a:lnTo>
                      <a:pt x="628296" y="953802"/>
                    </a:lnTo>
                    <a:lnTo>
                      <a:pt x="516837" y="900813"/>
                    </a:lnTo>
                    <a:lnTo>
                      <a:pt x="516837" y="741846"/>
                    </a:lnTo>
                    <a:lnTo>
                      <a:pt x="383418" y="688857"/>
                    </a:lnTo>
                    <a:lnTo>
                      <a:pt x="383418" y="534305"/>
                    </a:lnTo>
                    <a:lnTo>
                      <a:pt x="208508" y="476901"/>
                    </a:lnTo>
                    <a:lnTo>
                      <a:pt x="208508" y="291439"/>
                    </a:lnTo>
                    <a:lnTo>
                      <a:pt x="0" y="238450"/>
                    </a:lnTo>
                    <a:moveTo>
                      <a:pt x="3108688" y="238450"/>
                    </a:moveTo>
                    <a:lnTo>
                      <a:pt x="2900180" y="291439"/>
                    </a:lnTo>
                    <a:lnTo>
                      <a:pt x="2900180" y="476901"/>
                    </a:lnTo>
                    <a:lnTo>
                      <a:pt x="2725269" y="534305"/>
                    </a:lnTo>
                    <a:lnTo>
                      <a:pt x="2725269" y="688857"/>
                    </a:lnTo>
                    <a:lnTo>
                      <a:pt x="2591850" y="741846"/>
                    </a:lnTo>
                    <a:lnTo>
                      <a:pt x="2591850" y="900813"/>
                    </a:lnTo>
                    <a:lnTo>
                      <a:pt x="2480392" y="953802"/>
                    </a:lnTo>
                    <a:lnTo>
                      <a:pt x="2480392" y="1112769"/>
                    </a:lnTo>
                    <a:lnTo>
                      <a:pt x="2384505" y="1165758"/>
                    </a:lnTo>
                    <a:lnTo>
                      <a:pt x="2384505" y="1324725"/>
                    </a:lnTo>
                    <a:lnTo>
                      <a:pt x="2301402" y="1377714"/>
                    </a:lnTo>
                    <a:lnTo>
                      <a:pt x="2301402" y="1536681"/>
                    </a:lnTo>
                    <a:lnTo>
                      <a:pt x="2229752" y="1589670"/>
                    </a:lnTo>
                    <a:lnTo>
                      <a:pt x="2229752" y="1748637"/>
                    </a:lnTo>
                    <a:lnTo>
                      <a:pt x="2169114" y="1801626"/>
                    </a:lnTo>
                    <a:lnTo>
                      <a:pt x="2169114" y="1960593"/>
                    </a:lnTo>
                    <a:lnTo>
                      <a:pt x="2119560" y="2013582"/>
                    </a:lnTo>
                    <a:lnTo>
                      <a:pt x="2119560" y="2172549"/>
                    </a:lnTo>
                    <a:lnTo>
                      <a:pt x="2082062" y="2225538"/>
                    </a:lnTo>
                    <a:lnTo>
                      <a:pt x="2082062" y="2384505"/>
                    </a:lnTo>
                    <a:lnTo>
                      <a:pt x="2057739" y="2437494"/>
                    </a:lnTo>
                    <a:lnTo>
                      <a:pt x="2057739" y="2596461"/>
                    </a:lnTo>
                    <a:moveTo>
                      <a:pt x="1437818" y="2596461"/>
                    </a:moveTo>
                    <a:lnTo>
                      <a:pt x="1050948" y="2596461"/>
                    </a:lnTo>
                    <a:moveTo>
                      <a:pt x="208508" y="291439"/>
                    </a:moveTo>
                    <a:lnTo>
                      <a:pt x="915028" y="291439"/>
                    </a:lnTo>
                    <a:moveTo>
                      <a:pt x="208508" y="476901"/>
                    </a:moveTo>
                    <a:lnTo>
                      <a:pt x="915028" y="476901"/>
                    </a:lnTo>
                    <a:moveTo>
                      <a:pt x="383418" y="534305"/>
                    </a:moveTo>
                    <a:lnTo>
                      <a:pt x="1089938" y="534305"/>
                    </a:lnTo>
                    <a:moveTo>
                      <a:pt x="706520" y="238450"/>
                    </a:moveTo>
                    <a:lnTo>
                      <a:pt x="0" y="238450"/>
                    </a:lnTo>
                    <a:moveTo>
                      <a:pt x="1407990" y="2172549"/>
                    </a:moveTo>
                    <a:lnTo>
                      <a:pt x="989128" y="2172549"/>
                    </a:lnTo>
                    <a:moveTo>
                      <a:pt x="1403129" y="1960593"/>
                    </a:moveTo>
                    <a:lnTo>
                      <a:pt x="939574" y="1960593"/>
                    </a:lnTo>
                    <a:moveTo>
                      <a:pt x="1256927" y="1748637"/>
                    </a:moveTo>
                    <a:lnTo>
                      <a:pt x="878935" y="1748637"/>
                    </a:lnTo>
                    <a:moveTo>
                      <a:pt x="1248552" y="1536681"/>
                    </a:moveTo>
                    <a:lnTo>
                      <a:pt x="807285" y="1536681"/>
                    </a:lnTo>
                    <a:moveTo>
                      <a:pt x="1524049" y="1324725"/>
                    </a:moveTo>
                    <a:lnTo>
                      <a:pt x="724183" y="1324725"/>
                    </a:lnTo>
                    <a:moveTo>
                      <a:pt x="628296" y="1112769"/>
                    </a:moveTo>
                    <a:lnTo>
                      <a:pt x="1438241" y="1112769"/>
                    </a:lnTo>
                    <a:moveTo>
                      <a:pt x="2591850" y="900813"/>
                    </a:moveTo>
                    <a:lnTo>
                      <a:pt x="516837" y="900813"/>
                    </a:lnTo>
                    <a:moveTo>
                      <a:pt x="1978256" y="476901"/>
                    </a:moveTo>
                    <a:lnTo>
                      <a:pt x="1130432" y="476901"/>
                    </a:lnTo>
                    <a:moveTo>
                      <a:pt x="1978256" y="291439"/>
                    </a:moveTo>
                    <a:lnTo>
                      <a:pt x="1130432" y="291439"/>
                    </a:lnTo>
                    <a:moveTo>
                      <a:pt x="1978256" y="52989"/>
                    </a:moveTo>
                    <a:lnTo>
                      <a:pt x="1130432" y="52989"/>
                    </a:lnTo>
                    <a:moveTo>
                      <a:pt x="1978256" y="0"/>
                    </a:moveTo>
                    <a:lnTo>
                      <a:pt x="1130432" y="0"/>
                    </a:lnTo>
                    <a:moveTo>
                      <a:pt x="383418" y="688857"/>
                    </a:moveTo>
                    <a:lnTo>
                      <a:pt x="1089938" y="688857"/>
                    </a:lnTo>
                    <a:lnTo>
                      <a:pt x="1130432" y="688857"/>
                    </a:lnTo>
                    <a:lnTo>
                      <a:pt x="1978256" y="688857"/>
                    </a:lnTo>
                    <a:lnTo>
                      <a:pt x="2018749" y="688857"/>
                    </a:lnTo>
                    <a:lnTo>
                      <a:pt x="2725269" y="688857"/>
                    </a:lnTo>
                    <a:moveTo>
                      <a:pt x="2591850" y="741846"/>
                    </a:moveTo>
                    <a:lnTo>
                      <a:pt x="516837" y="741846"/>
                    </a:lnTo>
                    <a:moveTo>
                      <a:pt x="2480392" y="953802"/>
                    </a:moveTo>
                    <a:lnTo>
                      <a:pt x="628296" y="953802"/>
                    </a:lnTo>
                    <a:moveTo>
                      <a:pt x="1438842" y="1165758"/>
                    </a:moveTo>
                    <a:lnTo>
                      <a:pt x="724183" y="1165758"/>
                    </a:lnTo>
                    <a:moveTo>
                      <a:pt x="1441823" y="1377714"/>
                    </a:moveTo>
                    <a:lnTo>
                      <a:pt x="807285" y="1377714"/>
                    </a:lnTo>
                    <a:moveTo>
                      <a:pt x="1211043" y="1589670"/>
                    </a:moveTo>
                    <a:lnTo>
                      <a:pt x="878935" y="1589670"/>
                    </a:lnTo>
                    <a:moveTo>
                      <a:pt x="1323737" y="1801626"/>
                    </a:moveTo>
                    <a:lnTo>
                      <a:pt x="939574" y="1801626"/>
                    </a:lnTo>
                    <a:moveTo>
                      <a:pt x="1403200" y="2013582"/>
                    </a:moveTo>
                    <a:lnTo>
                      <a:pt x="989128" y="2013582"/>
                    </a:lnTo>
                    <a:moveTo>
                      <a:pt x="1410298" y="2225538"/>
                    </a:moveTo>
                    <a:lnTo>
                      <a:pt x="1026625" y="2225538"/>
                    </a:lnTo>
                    <a:moveTo>
                      <a:pt x="1419423" y="2384505"/>
                    </a:moveTo>
                    <a:lnTo>
                      <a:pt x="1026625" y="2384505"/>
                    </a:lnTo>
                    <a:moveTo>
                      <a:pt x="1423420" y="2437494"/>
                    </a:moveTo>
                    <a:lnTo>
                      <a:pt x="1050948" y="2437494"/>
                    </a:lnTo>
                    <a:moveTo>
                      <a:pt x="1978256" y="534305"/>
                    </a:moveTo>
                    <a:lnTo>
                      <a:pt x="1130432" y="534305"/>
                    </a:lnTo>
                    <a:moveTo>
                      <a:pt x="1978256" y="238450"/>
                    </a:moveTo>
                    <a:lnTo>
                      <a:pt x="1130432" y="238450"/>
                    </a:lnTo>
                    <a:moveTo>
                      <a:pt x="2057739" y="2596461"/>
                    </a:moveTo>
                    <a:lnTo>
                      <a:pt x="1682102" y="2596461"/>
                    </a:lnTo>
                    <a:moveTo>
                      <a:pt x="2193660" y="291439"/>
                    </a:moveTo>
                    <a:lnTo>
                      <a:pt x="2900180" y="291439"/>
                    </a:lnTo>
                    <a:moveTo>
                      <a:pt x="2900180" y="476901"/>
                    </a:moveTo>
                    <a:lnTo>
                      <a:pt x="2193660" y="476901"/>
                    </a:lnTo>
                    <a:moveTo>
                      <a:pt x="2725269" y="534305"/>
                    </a:moveTo>
                    <a:lnTo>
                      <a:pt x="2018749" y="534305"/>
                    </a:lnTo>
                    <a:moveTo>
                      <a:pt x="3108688" y="238450"/>
                    </a:moveTo>
                    <a:lnTo>
                      <a:pt x="2402168" y="238450"/>
                    </a:lnTo>
                    <a:moveTo>
                      <a:pt x="1711930" y="2172549"/>
                    </a:moveTo>
                    <a:lnTo>
                      <a:pt x="2119560" y="2172549"/>
                    </a:lnTo>
                    <a:moveTo>
                      <a:pt x="2169114" y="1960593"/>
                    </a:moveTo>
                    <a:lnTo>
                      <a:pt x="1716792" y="1960593"/>
                    </a:lnTo>
                    <a:moveTo>
                      <a:pt x="1712324" y="1748637"/>
                    </a:moveTo>
                    <a:lnTo>
                      <a:pt x="2229752" y="1748637"/>
                    </a:lnTo>
                    <a:moveTo>
                      <a:pt x="1703180" y="1536681"/>
                    </a:moveTo>
                    <a:lnTo>
                      <a:pt x="2301402" y="1536681"/>
                    </a:lnTo>
                    <a:moveTo>
                      <a:pt x="2384505" y="1324725"/>
                    </a:moveTo>
                    <a:lnTo>
                      <a:pt x="1844191" y="1324725"/>
                    </a:lnTo>
                    <a:moveTo>
                      <a:pt x="1782131" y="1112769"/>
                    </a:moveTo>
                    <a:lnTo>
                      <a:pt x="2480392" y="1112769"/>
                    </a:lnTo>
                    <a:moveTo>
                      <a:pt x="1839768" y="1165758"/>
                    </a:moveTo>
                    <a:lnTo>
                      <a:pt x="2384505" y="1165758"/>
                    </a:lnTo>
                    <a:moveTo>
                      <a:pt x="2301402" y="1377714"/>
                    </a:moveTo>
                    <a:lnTo>
                      <a:pt x="1800846" y="1377714"/>
                    </a:lnTo>
                    <a:moveTo>
                      <a:pt x="2229752" y="1589670"/>
                    </a:moveTo>
                    <a:lnTo>
                      <a:pt x="1702209" y="1589670"/>
                    </a:lnTo>
                    <a:moveTo>
                      <a:pt x="1714468" y="1801626"/>
                    </a:moveTo>
                    <a:lnTo>
                      <a:pt x="2169114" y="1801626"/>
                    </a:lnTo>
                    <a:moveTo>
                      <a:pt x="2119560" y="2013582"/>
                    </a:moveTo>
                    <a:lnTo>
                      <a:pt x="1716720" y="2013582"/>
                    </a:lnTo>
                    <a:moveTo>
                      <a:pt x="1709623" y="2225538"/>
                    </a:moveTo>
                    <a:lnTo>
                      <a:pt x="2082062" y="2225538"/>
                    </a:lnTo>
                    <a:moveTo>
                      <a:pt x="1700497" y="2384505"/>
                    </a:moveTo>
                    <a:lnTo>
                      <a:pt x="2082062" y="2384505"/>
                    </a:lnTo>
                    <a:moveTo>
                      <a:pt x="1696501" y="2437494"/>
                    </a:moveTo>
                    <a:lnTo>
                      <a:pt x="2057739" y="2437494"/>
                    </a:lnTo>
                    <a:moveTo>
                      <a:pt x="1595856" y="1324725"/>
                    </a:moveTo>
                    <a:lnTo>
                      <a:pt x="1706271" y="1324725"/>
                    </a:lnTo>
                    <a:moveTo>
                      <a:pt x="1594548" y="2596461"/>
                    </a:moveTo>
                    <a:lnTo>
                      <a:pt x="1525373" y="2596461"/>
                    </a:lnTo>
                    <a:moveTo>
                      <a:pt x="1594651" y="2437494"/>
                    </a:moveTo>
                    <a:lnTo>
                      <a:pt x="1525269" y="2437494"/>
                    </a:lnTo>
                    <a:moveTo>
                      <a:pt x="1526197" y="2384505"/>
                    </a:moveTo>
                    <a:lnTo>
                      <a:pt x="1593723" y="2384505"/>
                    </a:lnTo>
                    <a:moveTo>
                      <a:pt x="1532708" y="2225538"/>
                    </a:moveTo>
                    <a:lnTo>
                      <a:pt x="1587213" y="2225538"/>
                    </a:lnTo>
                    <a:moveTo>
                      <a:pt x="1584203" y="2172549"/>
                    </a:moveTo>
                    <a:lnTo>
                      <a:pt x="1535718" y="2172549"/>
                    </a:lnTo>
                    <a:moveTo>
                      <a:pt x="1546223" y="2013582"/>
                    </a:moveTo>
                    <a:lnTo>
                      <a:pt x="1573698" y="2013582"/>
                    </a:lnTo>
                    <a:moveTo>
                      <a:pt x="1353491" y="1748637"/>
                    </a:moveTo>
                    <a:lnTo>
                      <a:pt x="1407065" y="1748637"/>
                    </a:lnTo>
                    <a:moveTo>
                      <a:pt x="1417681" y="1589670"/>
                    </a:moveTo>
                    <a:lnTo>
                      <a:pt x="1341726" y="1589670"/>
                    </a:lnTo>
                    <a:moveTo>
                      <a:pt x="1699469" y="1112769"/>
                    </a:moveTo>
                    <a:lnTo>
                      <a:pt x="1681671" y="1112769"/>
                    </a:lnTo>
                    <a:moveTo>
                      <a:pt x="1765256" y="1165758"/>
                    </a:moveTo>
                    <a:lnTo>
                      <a:pt x="1680913" y="1165758"/>
                    </a:lnTo>
                  </a:path>
                </a:pathLst>
              </a:custGeom>
              <a:noFill/>
              <a:ln w="1324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BAB95F-9FB1-4A6A-4112-1A6C0B0DB267}"/>
                </a:ext>
              </a:extLst>
            </p:cNvPr>
            <p:cNvGrpSpPr/>
            <p:nvPr/>
          </p:nvGrpSpPr>
          <p:grpSpPr>
            <a:xfrm>
              <a:off x="5570396" y="4486673"/>
              <a:ext cx="904671" cy="2056366"/>
              <a:chOff x="2499113" y="3411477"/>
              <a:chExt cx="726027" cy="1714794"/>
            </a:xfrm>
          </p:grpSpPr>
          <p:sp>
            <p:nvSpPr>
              <p:cNvPr id="10" name="Rounded Rectangle 4">
                <a:extLst>
                  <a:ext uri="{FF2B5EF4-FFF2-40B4-BE49-F238E27FC236}">
                    <a16:creationId xmlns:a16="http://schemas.microsoft.com/office/drawing/2014/main" id="{FBBF5DEC-4BC4-2A46-E356-9224B60E0A8A}"/>
                  </a:ext>
                </a:extLst>
              </p:cNvPr>
              <p:cNvSpPr/>
              <p:nvPr/>
            </p:nvSpPr>
            <p:spPr>
              <a:xfrm>
                <a:off x="2499113" y="3411477"/>
                <a:ext cx="726027" cy="1714794"/>
              </a:xfrm>
              <a:custGeom>
                <a:avLst/>
                <a:gdLst/>
                <a:ahLst/>
                <a:cxnLst/>
                <a:rect l="0" t="0" r="0" b="0"/>
                <a:pathLst>
                  <a:path w="726027" h="1714794">
                    <a:moveTo>
                      <a:pt x="334439" y="1656834"/>
                    </a:moveTo>
                    <a:lnTo>
                      <a:pt x="334439" y="1701957"/>
                    </a:lnTo>
                    <a:cubicBezTo>
                      <a:pt x="334439" y="1701957"/>
                      <a:pt x="298275" y="1713186"/>
                      <a:pt x="258871" y="1701957"/>
                    </a:cubicBezTo>
                    <a:cubicBezTo>
                      <a:pt x="234747" y="1708361"/>
                      <a:pt x="205553" y="1693125"/>
                      <a:pt x="205553" y="1693125"/>
                    </a:cubicBezTo>
                    <a:lnTo>
                      <a:pt x="205553" y="1683329"/>
                    </a:lnTo>
                    <a:cubicBezTo>
                      <a:pt x="205553" y="1660128"/>
                      <a:pt x="227938" y="1652975"/>
                      <a:pt x="243552" y="1655292"/>
                    </a:cubicBezTo>
                    <a:cubicBezTo>
                      <a:pt x="246410" y="1655717"/>
                      <a:pt x="249264" y="1656286"/>
                      <a:pt x="252135" y="1656600"/>
                    </a:cubicBezTo>
                    <a:cubicBezTo>
                      <a:pt x="251421" y="1650200"/>
                      <a:pt x="236230" y="1513404"/>
                      <a:pt x="226535" y="1371993"/>
                    </a:cubicBezTo>
                    <a:cubicBezTo>
                      <a:pt x="216604" y="1227153"/>
                      <a:pt x="211080" y="1049115"/>
                      <a:pt x="211079" y="1002254"/>
                    </a:cubicBezTo>
                    <a:cubicBezTo>
                      <a:pt x="211078" y="955394"/>
                      <a:pt x="211871" y="919284"/>
                      <a:pt x="211870" y="877824"/>
                    </a:cubicBezTo>
                    <a:lnTo>
                      <a:pt x="211870" y="845569"/>
                    </a:lnTo>
                    <a:cubicBezTo>
                      <a:pt x="211870" y="845569"/>
                      <a:pt x="196162" y="864010"/>
                      <a:pt x="183509" y="859084"/>
                    </a:cubicBezTo>
                    <a:cubicBezTo>
                      <a:pt x="177930" y="856911"/>
                      <a:pt x="168219" y="847722"/>
                      <a:pt x="159106" y="838127"/>
                    </a:cubicBezTo>
                    <a:cubicBezTo>
                      <a:pt x="147554" y="825966"/>
                      <a:pt x="136963" y="804320"/>
                      <a:pt x="136963" y="804320"/>
                    </a:cubicBezTo>
                    <a:cubicBezTo>
                      <a:pt x="136963" y="804320"/>
                      <a:pt x="0" y="726507"/>
                      <a:pt x="8358" y="625195"/>
                    </a:cubicBezTo>
                    <a:cubicBezTo>
                      <a:pt x="14417" y="551752"/>
                      <a:pt x="127895" y="467617"/>
                      <a:pt x="214780" y="403199"/>
                    </a:cubicBezTo>
                    <a:cubicBezTo>
                      <a:pt x="225764" y="395055"/>
                      <a:pt x="236323" y="387226"/>
                      <a:pt x="246187" y="379774"/>
                    </a:cubicBezTo>
                    <a:cubicBezTo>
                      <a:pt x="254853" y="373228"/>
                      <a:pt x="264179" y="369388"/>
                      <a:pt x="274012" y="365339"/>
                    </a:cubicBezTo>
                    <a:cubicBezTo>
                      <a:pt x="283770" y="361322"/>
                      <a:pt x="294028" y="357099"/>
                      <a:pt x="304634" y="349821"/>
                    </a:cubicBezTo>
                    <a:cubicBezTo>
                      <a:pt x="308894" y="346593"/>
                      <a:pt x="310586" y="342317"/>
                      <a:pt x="312190" y="338261"/>
                    </a:cubicBezTo>
                    <a:cubicBezTo>
                      <a:pt x="314074" y="333496"/>
                      <a:pt x="315839" y="329033"/>
                      <a:pt x="321509" y="326929"/>
                    </a:cubicBezTo>
                    <a:cubicBezTo>
                      <a:pt x="324346" y="325876"/>
                      <a:pt x="327971" y="325062"/>
                      <a:pt x="331999" y="324434"/>
                    </a:cubicBezTo>
                    <a:lnTo>
                      <a:pt x="331999" y="279110"/>
                    </a:lnTo>
                    <a:cubicBezTo>
                      <a:pt x="305947" y="267486"/>
                      <a:pt x="286871" y="243152"/>
                      <a:pt x="277188" y="212263"/>
                    </a:cubicBezTo>
                    <a:cubicBezTo>
                      <a:pt x="275989" y="214258"/>
                      <a:pt x="274387" y="215847"/>
                      <a:pt x="272392" y="216896"/>
                    </a:cubicBezTo>
                    <a:cubicBezTo>
                      <a:pt x="263574" y="221533"/>
                      <a:pt x="250416" y="213864"/>
                      <a:pt x="243002" y="199767"/>
                    </a:cubicBezTo>
                    <a:cubicBezTo>
                      <a:pt x="235588" y="185669"/>
                      <a:pt x="236726" y="170482"/>
                      <a:pt x="245543" y="165844"/>
                    </a:cubicBezTo>
                    <a:cubicBezTo>
                      <a:pt x="248658" y="164206"/>
                      <a:pt x="252314" y="164104"/>
                      <a:pt x="256066" y="165277"/>
                    </a:cubicBezTo>
                    <a:cubicBezTo>
                      <a:pt x="249709" y="147788"/>
                      <a:pt x="246188" y="127491"/>
                      <a:pt x="246188" y="113155"/>
                    </a:cubicBezTo>
                    <a:cubicBezTo>
                      <a:pt x="246188" y="71784"/>
                      <a:pt x="265865" y="28108"/>
                      <a:pt x="317679" y="28108"/>
                    </a:cubicBezTo>
                    <a:cubicBezTo>
                      <a:pt x="364593" y="0"/>
                      <a:pt x="408985" y="974"/>
                      <a:pt x="440908" y="20237"/>
                    </a:cubicBezTo>
                    <a:cubicBezTo>
                      <a:pt x="429565" y="22389"/>
                      <a:pt x="421372" y="29846"/>
                      <a:pt x="418412" y="38233"/>
                    </a:cubicBezTo>
                    <a:cubicBezTo>
                      <a:pt x="414005" y="50727"/>
                      <a:pt x="424513" y="64232"/>
                      <a:pt x="433536" y="63003"/>
                    </a:cubicBezTo>
                    <a:cubicBezTo>
                      <a:pt x="437482" y="62465"/>
                      <a:pt x="437316" y="54381"/>
                      <a:pt x="439606" y="49670"/>
                    </a:cubicBezTo>
                    <a:cubicBezTo>
                      <a:pt x="441225" y="46340"/>
                      <a:pt x="444353" y="45821"/>
                      <a:pt x="448875" y="45821"/>
                    </a:cubicBezTo>
                    <a:cubicBezTo>
                      <a:pt x="460303" y="64097"/>
                      <a:pt x="474121" y="80535"/>
                      <a:pt x="488546" y="96462"/>
                    </a:cubicBezTo>
                    <a:cubicBezTo>
                      <a:pt x="491573" y="119582"/>
                      <a:pt x="487680" y="143418"/>
                      <a:pt x="479765" y="165223"/>
                    </a:cubicBezTo>
                    <a:cubicBezTo>
                      <a:pt x="500178" y="159055"/>
                      <a:pt x="498750" y="188174"/>
                      <a:pt x="492652" y="199767"/>
                    </a:cubicBezTo>
                    <a:cubicBezTo>
                      <a:pt x="487329" y="209890"/>
                      <a:pt x="468067" y="227746"/>
                      <a:pt x="458573" y="212437"/>
                    </a:cubicBezTo>
                    <a:cubicBezTo>
                      <a:pt x="448871" y="243247"/>
                      <a:pt x="429815" y="267515"/>
                      <a:pt x="403806" y="279116"/>
                    </a:cubicBezTo>
                    <a:lnTo>
                      <a:pt x="403806" y="324434"/>
                    </a:lnTo>
                    <a:cubicBezTo>
                      <a:pt x="407836" y="325062"/>
                      <a:pt x="411462" y="325876"/>
                      <a:pt x="414299" y="326929"/>
                    </a:cubicBezTo>
                    <a:cubicBezTo>
                      <a:pt x="424796" y="330824"/>
                      <a:pt x="421912" y="342802"/>
                      <a:pt x="431178" y="349821"/>
                    </a:cubicBezTo>
                    <a:cubicBezTo>
                      <a:pt x="452473" y="364434"/>
                      <a:pt x="447482" y="332626"/>
                      <a:pt x="493649" y="332626"/>
                    </a:cubicBezTo>
                    <a:cubicBezTo>
                      <a:pt x="640214" y="275704"/>
                      <a:pt x="641220" y="221876"/>
                      <a:pt x="549015" y="142961"/>
                    </a:cubicBezTo>
                    <a:cubicBezTo>
                      <a:pt x="539151" y="134919"/>
                      <a:pt x="509569" y="121756"/>
                      <a:pt x="505930" y="108986"/>
                    </a:cubicBezTo>
                    <a:cubicBezTo>
                      <a:pt x="501003" y="107213"/>
                      <a:pt x="495005" y="101999"/>
                      <a:pt x="488395" y="95352"/>
                    </a:cubicBezTo>
                    <a:cubicBezTo>
                      <a:pt x="472910" y="79782"/>
                      <a:pt x="455545" y="55633"/>
                      <a:pt x="449133" y="45378"/>
                    </a:cubicBezTo>
                    <a:cubicBezTo>
                      <a:pt x="444611" y="45378"/>
                      <a:pt x="440721" y="46254"/>
                      <a:pt x="439102" y="49583"/>
                    </a:cubicBezTo>
                    <a:cubicBezTo>
                      <a:pt x="436811" y="54296"/>
                      <a:pt x="437475" y="62006"/>
                      <a:pt x="433529" y="62544"/>
                    </a:cubicBezTo>
                    <a:cubicBezTo>
                      <a:pt x="424506" y="63774"/>
                      <a:pt x="414782" y="50643"/>
                      <a:pt x="419190" y="38150"/>
                    </a:cubicBezTo>
                    <a:cubicBezTo>
                      <a:pt x="422741" y="28086"/>
                      <a:pt x="431248" y="23035"/>
                      <a:pt x="441359" y="20511"/>
                    </a:cubicBezTo>
                    <a:cubicBezTo>
                      <a:pt x="453169" y="17563"/>
                      <a:pt x="467165" y="18065"/>
                      <a:pt x="478000" y="18067"/>
                    </a:cubicBezTo>
                    <a:cubicBezTo>
                      <a:pt x="495960" y="18071"/>
                      <a:pt x="509236" y="63468"/>
                      <a:pt x="530652" y="73860"/>
                    </a:cubicBezTo>
                    <a:cubicBezTo>
                      <a:pt x="540149" y="76569"/>
                      <a:pt x="549555" y="82758"/>
                      <a:pt x="558429" y="89527"/>
                    </a:cubicBezTo>
                    <a:cubicBezTo>
                      <a:pt x="562105" y="92331"/>
                      <a:pt x="565840" y="95180"/>
                      <a:pt x="569728" y="97824"/>
                    </a:cubicBezTo>
                    <a:cubicBezTo>
                      <a:pt x="726027" y="204093"/>
                      <a:pt x="700919" y="287190"/>
                      <a:pt x="591218" y="395099"/>
                    </a:cubicBezTo>
                    <a:cubicBezTo>
                      <a:pt x="561986" y="423853"/>
                      <a:pt x="541059" y="455656"/>
                      <a:pt x="526925" y="482955"/>
                    </a:cubicBezTo>
                    <a:cubicBezTo>
                      <a:pt x="508215" y="519095"/>
                      <a:pt x="507500" y="560745"/>
                      <a:pt x="511087" y="601283"/>
                    </a:cubicBezTo>
                    <a:cubicBezTo>
                      <a:pt x="517326" y="671778"/>
                      <a:pt x="521057" y="760271"/>
                      <a:pt x="523005" y="817892"/>
                    </a:cubicBezTo>
                    <a:cubicBezTo>
                      <a:pt x="524221" y="853879"/>
                      <a:pt x="524742" y="877829"/>
                      <a:pt x="524742" y="877829"/>
                    </a:cubicBezTo>
                    <a:lnTo>
                      <a:pt x="524742" y="918870"/>
                    </a:lnTo>
                    <a:lnTo>
                      <a:pt x="524742" y="1002254"/>
                    </a:lnTo>
                    <a:cubicBezTo>
                      <a:pt x="524740" y="1049115"/>
                      <a:pt x="519216" y="1227153"/>
                      <a:pt x="509287" y="1371993"/>
                    </a:cubicBezTo>
                    <a:cubicBezTo>
                      <a:pt x="499632" y="1512820"/>
                      <a:pt x="484526" y="1649069"/>
                      <a:pt x="483695" y="1656514"/>
                    </a:cubicBezTo>
                    <a:cubicBezTo>
                      <a:pt x="487068" y="1656088"/>
                      <a:pt x="490420" y="1655332"/>
                      <a:pt x="493787" y="1654871"/>
                    </a:cubicBezTo>
                    <a:cubicBezTo>
                      <a:pt x="509065" y="1652778"/>
                      <a:pt x="530739" y="1660740"/>
                      <a:pt x="530739" y="1683329"/>
                    </a:cubicBezTo>
                    <a:lnTo>
                      <a:pt x="530739" y="1693125"/>
                    </a:lnTo>
                    <a:cubicBezTo>
                      <a:pt x="530739" y="1693125"/>
                      <a:pt x="503333" y="1707557"/>
                      <a:pt x="479209" y="1701957"/>
                    </a:cubicBezTo>
                    <a:cubicBezTo>
                      <a:pt x="440610" y="1714794"/>
                      <a:pt x="401382" y="1701957"/>
                      <a:pt x="401382" y="1701957"/>
                    </a:cubicBezTo>
                    <a:lnTo>
                      <a:pt x="401382" y="1656834"/>
                    </a:lnTo>
                    <a:cubicBezTo>
                      <a:pt x="401382" y="1656834"/>
                      <a:pt x="405130" y="1518537"/>
                      <a:pt x="401382" y="1371993"/>
                    </a:cubicBezTo>
                    <a:cubicBezTo>
                      <a:pt x="397634" y="1225451"/>
                      <a:pt x="380848" y="1002254"/>
                      <a:pt x="380848" y="1002254"/>
                    </a:cubicBezTo>
                    <a:lnTo>
                      <a:pt x="354973" y="1002254"/>
                    </a:lnTo>
                    <a:cubicBezTo>
                      <a:pt x="354973" y="1002254"/>
                      <a:pt x="338186" y="1225451"/>
                      <a:pt x="334439" y="1371993"/>
                    </a:cubicBezTo>
                    <a:cubicBezTo>
                      <a:pt x="330692" y="1518537"/>
                      <a:pt x="334439" y="1656834"/>
                      <a:pt x="334439" y="1656834"/>
                    </a:cubicBezTo>
                    <a:close/>
                    <a:moveTo>
                      <a:pt x="213606" y="785630"/>
                    </a:moveTo>
                    <a:cubicBezTo>
                      <a:pt x="215737" y="722581"/>
                      <a:pt x="220469" y="615377"/>
                      <a:pt x="231893" y="538107"/>
                    </a:cubicBezTo>
                    <a:cubicBezTo>
                      <a:pt x="203819" y="554169"/>
                      <a:pt x="101691" y="614992"/>
                      <a:pt x="95653" y="636508"/>
                    </a:cubicBezTo>
                    <a:cubicBezTo>
                      <a:pt x="92795" y="652322"/>
                      <a:pt x="113362" y="680495"/>
                      <a:pt x="134533" y="709494"/>
                    </a:cubicBezTo>
                    <a:cubicBezTo>
                      <a:pt x="145907" y="725075"/>
                      <a:pt x="157455" y="740893"/>
                      <a:pt x="165640" y="755162"/>
                    </a:cubicBezTo>
                    <a:cubicBezTo>
                      <a:pt x="169589" y="759493"/>
                      <a:pt x="186278" y="769287"/>
                      <a:pt x="199050" y="776784"/>
                    </a:cubicBezTo>
                    <a:cubicBezTo>
                      <a:pt x="205849" y="780774"/>
                      <a:pt x="211539" y="784113"/>
                      <a:pt x="213606" y="785630"/>
                    </a:cubicBezTo>
                    <a:close/>
                    <a:moveTo>
                      <a:pt x="524742" y="877829"/>
                    </a:moveTo>
                    <a:cubicBezTo>
                      <a:pt x="524742" y="892102"/>
                      <a:pt x="524742" y="905540"/>
                      <a:pt x="524742" y="918870"/>
                    </a:cubicBezTo>
                    <a:cubicBezTo>
                      <a:pt x="524743" y="945215"/>
                      <a:pt x="524743" y="971139"/>
                      <a:pt x="524742" y="1002254"/>
                    </a:cubicBezTo>
                    <a:moveTo>
                      <a:pt x="549015" y="142961"/>
                    </a:moveTo>
                    <a:cubicBezTo>
                      <a:pt x="552759" y="146013"/>
                      <a:pt x="545534" y="139981"/>
                      <a:pt x="549015" y="142961"/>
                    </a:cubicBezTo>
                    <a:close/>
                  </a:path>
                </a:pathLst>
              </a:custGeom>
              <a:solidFill>
                <a:srgbClr val="4E88E7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2" name="Rounded Rectangle 5">
                <a:extLst>
                  <a:ext uri="{FF2B5EF4-FFF2-40B4-BE49-F238E27FC236}">
                    <a16:creationId xmlns:a16="http://schemas.microsoft.com/office/drawing/2014/main" id="{E548FF6D-C33F-6DF5-58E8-19958401196C}"/>
                  </a:ext>
                </a:extLst>
              </p:cNvPr>
              <p:cNvSpPr/>
              <p:nvPr/>
            </p:nvSpPr>
            <p:spPr>
              <a:xfrm>
                <a:off x="2499113" y="3411477"/>
                <a:ext cx="726027" cy="1714794"/>
              </a:xfrm>
              <a:custGeom>
                <a:avLst/>
                <a:gdLst/>
                <a:ahLst/>
                <a:cxnLst/>
                <a:rect l="0" t="0" r="0" b="0"/>
                <a:pathLst>
                  <a:path w="726027" h="1714794">
                    <a:moveTo>
                      <a:pt x="334439" y="1656834"/>
                    </a:moveTo>
                    <a:lnTo>
                      <a:pt x="334439" y="1701957"/>
                    </a:lnTo>
                    <a:cubicBezTo>
                      <a:pt x="334439" y="1701957"/>
                      <a:pt x="298275" y="1713186"/>
                      <a:pt x="258871" y="1701957"/>
                    </a:cubicBezTo>
                    <a:cubicBezTo>
                      <a:pt x="234747" y="1708361"/>
                      <a:pt x="205553" y="1693125"/>
                      <a:pt x="205553" y="1693125"/>
                    </a:cubicBezTo>
                    <a:lnTo>
                      <a:pt x="205553" y="1683329"/>
                    </a:lnTo>
                    <a:cubicBezTo>
                      <a:pt x="205553" y="1660128"/>
                      <a:pt x="227938" y="1652975"/>
                      <a:pt x="243552" y="1655292"/>
                    </a:cubicBezTo>
                    <a:cubicBezTo>
                      <a:pt x="246410" y="1655717"/>
                      <a:pt x="249264" y="1656286"/>
                      <a:pt x="252135" y="1656600"/>
                    </a:cubicBezTo>
                    <a:cubicBezTo>
                      <a:pt x="251421" y="1650200"/>
                      <a:pt x="236230" y="1513404"/>
                      <a:pt x="226535" y="1371993"/>
                    </a:cubicBezTo>
                    <a:cubicBezTo>
                      <a:pt x="216604" y="1227153"/>
                      <a:pt x="211080" y="1049115"/>
                      <a:pt x="211079" y="1002254"/>
                    </a:cubicBezTo>
                    <a:cubicBezTo>
                      <a:pt x="211078" y="955394"/>
                      <a:pt x="211871" y="919284"/>
                      <a:pt x="211870" y="877824"/>
                    </a:cubicBezTo>
                    <a:lnTo>
                      <a:pt x="211870" y="845569"/>
                    </a:lnTo>
                    <a:cubicBezTo>
                      <a:pt x="211870" y="845569"/>
                      <a:pt x="196162" y="864010"/>
                      <a:pt x="183509" y="859084"/>
                    </a:cubicBezTo>
                    <a:cubicBezTo>
                      <a:pt x="177930" y="856911"/>
                      <a:pt x="168219" y="847722"/>
                      <a:pt x="159106" y="838127"/>
                    </a:cubicBezTo>
                    <a:cubicBezTo>
                      <a:pt x="147554" y="825966"/>
                      <a:pt x="136963" y="804320"/>
                      <a:pt x="136963" y="804320"/>
                    </a:cubicBezTo>
                    <a:cubicBezTo>
                      <a:pt x="136963" y="804320"/>
                      <a:pt x="0" y="726507"/>
                      <a:pt x="8358" y="625195"/>
                    </a:cubicBezTo>
                    <a:cubicBezTo>
                      <a:pt x="14417" y="551752"/>
                      <a:pt x="127895" y="467617"/>
                      <a:pt x="214780" y="403199"/>
                    </a:cubicBezTo>
                    <a:cubicBezTo>
                      <a:pt x="225764" y="395055"/>
                      <a:pt x="236323" y="387226"/>
                      <a:pt x="246187" y="379774"/>
                    </a:cubicBezTo>
                    <a:cubicBezTo>
                      <a:pt x="254853" y="373228"/>
                      <a:pt x="264179" y="369388"/>
                      <a:pt x="274012" y="365339"/>
                    </a:cubicBezTo>
                    <a:cubicBezTo>
                      <a:pt x="283770" y="361322"/>
                      <a:pt x="294028" y="357099"/>
                      <a:pt x="304634" y="349821"/>
                    </a:cubicBezTo>
                    <a:cubicBezTo>
                      <a:pt x="308894" y="346593"/>
                      <a:pt x="310586" y="342317"/>
                      <a:pt x="312190" y="338261"/>
                    </a:cubicBezTo>
                    <a:cubicBezTo>
                      <a:pt x="314074" y="333496"/>
                      <a:pt x="315839" y="329033"/>
                      <a:pt x="321509" y="326929"/>
                    </a:cubicBezTo>
                    <a:cubicBezTo>
                      <a:pt x="324346" y="325876"/>
                      <a:pt x="327971" y="325062"/>
                      <a:pt x="331999" y="324434"/>
                    </a:cubicBezTo>
                    <a:lnTo>
                      <a:pt x="331999" y="279110"/>
                    </a:lnTo>
                    <a:cubicBezTo>
                      <a:pt x="305947" y="267486"/>
                      <a:pt x="286871" y="243152"/>
                      <a:pt x="277188" y="212263"/>
                    </a:cubicBezTo>
                    <a:cubicBezTo>
                      <a:pt x="275989" y="214258"/>
                      <a:pt x="274387" y="215847"/>
                      <a:pt x="272392" y="216896"/>
                    </a:cubicBezTo>
                    <a:cubicBezTo>
                      <a:pt x="263574" y="221533"/>
                      <a:pt x="250416" y="213864"/>
                      <a:pt x="243002" y="199767"/>
                    </a:cubicBezTo>
                    <a:cubicBezTo>
                      <a:pt x="235588" y="185669"/>
                      <a:pt x="236726" y="170482"/>
                      <a:pt x="245543" y="165844"/>
                    </a:cubicBezTo>
                    <a:cubicBezTo>
                      <a:pt x="248658" y="164206"/>
                      <a:pt x="252314" y="164104"/>
                      <a:pt x="256066" y="165277"/>
                    </a:cubicBezTo>
                    <a:cubicBezTo>
                      <a:pt x="249709" y="147788"/>
                      <a:pt x="246188" y="127491"/>
                      <a:pt x="246188" y="113155"/>
                    </a:cubicBezTo>
                    <a:cubicBezTo>
                      <a:pt x="246188" y="71784"/>
                      <a:pt x="265865" y="28108"/>
                      <a:pt x="317679" y="28108"/>
                    </a:cubicBezTo>
                    <a:cubicBezTo>
                      <a:pt x="364593" y="0"/>
                      <a:pt x="408985" y="974"/>
                      <a:pt x="440908" y="20237"/>
                    </a:cubicBezTo>
                    <a:cubicBezTo>
                      <a:pt x="429565" y="22389"/>
                      <a:pt x="421372" y="29846"/>
                      <a:pt x="418412" y="38233"/>
                    </a:cubicBezTo>
                    <a:cubicBezTo>
                      <a:pt x="414005" y="50727"/>
                      <a:pt x="424513" y="64232"/>
                      <a:pt x="433536" y="63003"/>
                    </a:cubicBezTo>
                    <a:cubicBezTo>
                      <a:pt x="437482" y="62465"/>
                      <a:pt x="437316" y="54381"/>
                      <a:pt x="439606" y="49670"/>
                    </a:cubicBezTo>
                    <a:cubicBezTo>
                      <a:pt x="441225" y="46340"/>
                      <a:pt x="444353" y="45821"/>
                      <a:pt x="448875" y="45821"/>
                    </a:cubicBezTo>
                    <a:cubicBezTo>
                      <a:pt x="460303" y="64097"/>
                      <a:pt x="474121" y="80535"/>
                      <a:pt x="488546" y="96462"/>
                    </a:cubicBezTo>
                    <a:cubicBezTo>
                      <a:pt x="491573" y="119582"/>
                      <a:pt x="487680" y="143418"/>
                      <a:pt x="479765" y="165223"/>
                    </a:cubicBezTo>
                    <a:cubicBezTo>
                      <a:pt x="500178" y="159055"/>
                      <a:pt x="498750" y="188174"/>
                      <a:pt x="492652" y="199767"/>
                    </a:cubicBezTo>
                    <a:cubicBezTo>
                      <a:pt x="487329" y="209890"/>
                      <a:pt x="468067" y="227746"/>
                      <a:pt x="458573" y="212437"/>
                    </a:cubicBezTo>
                    <a:cubicBezTo>
                      <a:pt x="448871" y="243247"/>
                      <a:pt x="429815" y="267515"/>
                      <a:pt x="403806" y="279116"/>
                    </a:cubicBezTo>
                    <a:lnTo>
                      <a:pt x="403806" y="324434"/>
                    </a:lnTo>
                    <a:cubicBezTo>
                      <a:pt x="407836" y="325062"/>
                      <a:pt x="411462" y="325876"/>
                      <a:pt x="414299" y="326929"/>
                    </a:cubicBezTo>
                    <a:cubicBezTo>
                      <a:pt x="424796" y="330824"/>
                      <a:pt x="421912" y="342802"/>
                      <a:pt x="431178" y="349821"/>
                    </a:cubicBezTo>
                    <a:cubicBezTo>
                      <a:pt x="452473" y="364434"/>
                      <a:pt x="447482" y="332626"/>
                      <a:pt x="493649" y="332626"/>
                    </a:cubicBezTo>
                    <a:cubicBezTo>
                      <a:pt x="640214" y="275704"/>
                      <a:pt x="641220" y="221876"/>
                      <a:pt x="549015" y="142961"/>
                    </a:cubicBezTo>
                    <a:cubicBezTo>
                      <a:pt x="539151" y="134919"/>
                      <a:pt x="509569" y="121756"/>
                      <a:pt x="505930" y="108986"/>
                    </a:cubicBezTo>
                    <a:cubicBezTo>
                      <a:pt x="501003" y="107213"/>
                      <a:pt x="495005" y="101999"/>
                      <a:pt x="488395" y="95352"/>
                    </a:cubicBezTo>
                    <a:cubicBezTo>
                      <a:pt x="472910" y="79782"/>
                      <a:pt x="455545" y="55633"/>
                      <a:pt x="449133" y="45378"/>
                    </a:cubicBezTo>
                    <a:cubicBezTo>
                      <a:pt x="444611" y="45378"/>
                      <a:pt x="440721" y="46254"/>
                      <a:pt x="439102" y="49583"/>
                    </a:cubicBezTo>
                    <a:cubicBezTo>
                      <a:pt x="436811" y="54296"/>
                      <a:pt x="437475" y="62006"/>
                      <a:pt x="433529" y="62544"/>
                    </a:cubicBezTo>
                    <a:cubicBezTo>
                      <a:pt x="424506" y="63774"/>
                      <a:pt x="414782" y="50643"/>
                      <a:pt x="419190" y="38150"/>
                    </a:cubicBezTo>
                    <a:cubicBezTo>
                      <a:pt x="422741" y="28086"/>
                      <a:pt x="431248" y="23035"/>
                      <a:pt x="441359" y="20511"/>
                    </a:cubicBezTo>
                    <a:cubicBezTo>
                      <a:pt x="453169" y="17563"/>
                      <a:pt x="467165" y="18065"/>
                      <a:pt x="478000" y="18067"/>
                    </a:cubicBezTo>
                    <a:cubicBezTo>
                      <a:pt x="495960" y="18071"/>
                      <a:pt x="509236" y="63468"/>
                      <a:pt x="530652" y="73860"/>
                    </a:cubicBezTo>
                    <a:cubicBezTo>
                      <a:pt x="540149" y="76569"/>
                      <a:pt x="549555" y="82758"/>
                      <a:pt x="558429" y="89527"/>
                    </a:cubicBezTo>
                    <a:cubicBezTo>
                      <a:pt x="562105" y="92331"/>
                      <a:pt x="565840" y="95180"/>
                      <a:pt x="569728" y="97824"/>
                    </a:cubicBezTo>
                    <a:cubicBezTo>
                      <a:pt x="726027" y="204093"/>
                      <a:pt x="700919" y="287190"/>
                      <a:pt x="591218" y="395099"/>
                    </a:cubicBezTo>
                    <a:cubicBezTo>
                      <a:pt x="561986" y="423853"/>
                      <a:pt x="541059" y="455656"/>
                      <a:pt x="526925" y="482955"/>
                    </a:cubicBezTo>
                    <a:cubicBezTo>
                      <a:pt x="508215" y="519095"/>
                      <a:pt x="507500" y="560745"/>
                      <a:pt x="511087" y="601283"/>
                    </a:cubicBezTo>
                    <a:cubicBezTo>
                      <a:pt x="517326" y="671778"/>
                      <a:pt x="521057" y="760271"/>
                      <a:pt x="523005" y="817892"/>
                    </a:cubicBezTo>
                    <a:cubicBezTo>
                      <a:pt x="524221" y="853879"/>
                      <a:pt x="524742" y="877829"/>
                      <a:pt x="524742" y="877829"/>
                    </a:cubicBezTo>
                    <a:lnTo>
                      <a:pt x="524742" y="918870"/>
                    </a:lnTo>
                    <a:lnTo>
                      <a:pt x="524742" y="1002254"/>
                    </a:lnTo>
                    <a:cubicBezTo>
                      <a:pt x="524740" y="1049115"/>
                      <a:pt x="519216" y="1227153"/>
                      <a:pt x="509287" y="1371993"/>
                    </a:cubicBezTo>
                    <a:cubicBezTo>
                      <a:pt x="499632" y="1512820"/>
                      <a:pt x="484526" y="1649069"/>
                      <a:pt x="483695" y="1656514"/>
                    </a:cubicBezTo>
                    <a:cubicBezTo>
                      <a:pt x="487068" y="1656088"/>
                      <a:pt x="490420" y="1655332"/>
                      <a:pt x="493787" y="1654871"/>
                    </a:cubicBezTo>
                    <a:cubicBezTo>
                      <a:pt x="509065" y="1652778"/>
                      <a:pt x="530739" y="1660740"/>
                      <a:pt x="530739" y="1683329"/>
                    </a:cubicBezTo>
                    <a:lnTo>
                      <a:pt x="530739" y="1693125"/>
                    </a:lnTo>
                    <a:cubicBezTo>
                      <a:pt x="530739" y="1693125"/>
                      <a:pt x="503333" y="1707557"/>
                      <a:pt x="479209" y="1701957"/>
                    </a:cubicBezTo>
                    <a:cubicBezTo>
                      <a:pt x="440610" y="1714794"/>
                      <a:pt x="401382" y="1701957"/>
                      <a:pt x="401382" y="1701957"/>
                    </a:cubicBezTo>
                    <a:lnTo>
                      <a:pt x="401382" y="1656834"/>
                    </a:lnTo>
                    <a:cubicBezTo>
                      <a:pt x="401382" y="1656834"/>
                      <a:pt x="405130" y="1518537"/>
                      <a:pt x="401382" y="1371993"/>
                    </a:cubicBezTo>
                    <a:cubicBezTo>
                      <a:pt x="397634" y="1225451"/>
                      <a:pt x="380848" y="1002254"/>
                      <a:pt x="380848" y="1002254"/>
                    </a:cubicBezTo>
                    <a:lnTo>
                      <a:pt x="354973" y="1002254"/>
                    </a:lnTo>
                    <a:cubicBezTo>
                      <a:pt x="354973" y="1002254"/>
                      <a:pt x="338186" y="1225451"/>
                      <a:pt x="334439" y="1371993"/>
                    </a:cubicBezTo>
                    <a:cubicBezTo>
                      <a:pt x="330692" y="1518537"/>
                      <a:pt x="334439" y="1656834"/>
                      <a:pt x="334439" y="1656834"/>
                    </a:cubicBezTo>
                    <a:close/>
                    <a:moveTo>
                      <a:pt x="213606" y="785630"/>
                    </a:moveTo>
                    <a:cubicBezTo>
                      <a:pt x="215737" y="722581"/>
                      <a:pt x="220469" y="615377"/>
                      <a:pt x="231893" y="538107"/>
                    </a:cubicBezTo>
                    <a:cubicBezTo>
                      <a:pt x="203819" y="554169"/>
                      <a:pt x="101691" y="614992"/>
                      <a:pt x="95653" y="636508"/>
                    </a:cubicBezTo>
                    <a:cubicBezTo>
                      <a:pt x="92795" y="652322"/>
                      <a:pt x="113362" y="680495"/>
                      <a:pt x="134533" y="709494"/>
                    </a:cubicBezTo>
                    <a:cubicBezTo>
                      <a:pt x="145907" y="725075"/>
                      <a:pt x="157455" y="740893"/>
                      <a:pt x="165640" y="755162"/>
                    </a:cubicBezTo>
                    <a:cubicBezTo>
                      <a:pt x="169589" y="759493"/>
                      <a:pt x="186278" y="769287"/>
                      <a:pt x="199050" y="776784"/>
                    </a:cubicBezTo>
                    <a:cubicBezTo>
                      <a:pt x="205849" y="780774"/>
                      <a:pt x="211539" y="784113"/>
                      <a:pt x="213606" y="785630"/>
                    </a:cubicBezTo>
                    <a:close/>
                    <a:moveTo>
                      <a:pt x="524742" y="877829"/>
                    </a:moveTo>
                    <a:cubicBezTo>
                      <a:pt x="524742" y="892102"/>
                      <a:pt x="524742" y="905540"/>
                      <a:pt x="524742" y="918870"/>
                    </a:cubicBezTo>
                    <a:cubicBezTo>
                      <a:pt x="524743" y="945215"/>
                      <a:pt x="524743" y="971139"/>
                      <a:pt x="524742" y="1002254"/>
                    </a:cubicBezTo>
                    <a:moveTo>
                      <a:pt x="549015" y="142961"/>
                    </a:moveTo>
                    <a:cubicBezTo>
                      <a:pt x="552759" y="146013"/>
                      <a:pt x="545534" y="139981"/>
                      <a:pt x="549015" y="142961"/>
                    </a:cubicBezTo>
                    <a:close/>
                    <a:moveTo>
                      <a:pt x="252164" y="1656832"/>
                    </a:moveTo>
                    <a:lnTo>
                      <a:pt x="334441" y="1656832"/>
                    </a:lnTo>
                    <a:moveTo>
                      <a:pt x="283028" y="1002252"/>
                    </a:moveTo>
                    <a:cubicBezTo>
                      <a:pt x="327284" y="1013475"/>
                      <a:pt x="354975" y="1002252"/>
                      <a:pt x="354975" y="1002252"/>
                    </a:cubicBezTo>
                    <a:moveTo>
                      <a:pt x="483662" y="1656832"/>
                    </a:moveTo>
                    <a:lnTo>
                      <a:pt x="401384" y="1656832"/>
                    </a:lnTo>
                    <a:moveTo>
                      <a:pt x="380851" y="1002252"/>
                    </a:moveTo>
                    <a:cubicBezTo>
                      <a:pt x="380851" y="1002252"/>
                      <a:pt x="408541" y="1013475"/>
                      <a:pt x="452798" y="1002252"/>
                    </a:cubicBezTo>
                    <a:moveTo>
                      <a:pt x="211081" y="877828"/>
                    </a:moveTo>
                    <a:lnTo>
                      <a:pt x="524744" y="877828"/>
                    </a:lnTo>
                    <a:lnTo>
                      <a:pt x="211872" y="877823"/>
                    </a:lnTo>
                    <a:moveTo>
                      <a:pt x="304637" y="349818"/>
                    </a:moveTo>
                    <a:lnTo>
                      <a:pt x="431181" y="349818"/>
                    </a:lnTo>
                    <a:moveTo>
                      <a:pt x="403808" y="324433"/>
                    </a:moveTo>
                    <a:cubicBezTo>
                      <a:pt x="392148" y="322616"/>
                      <a:pt x="377098" y="322357"/>
                      <a:pt x="367903" y="322357"/>
                    </a:cubicBezTo>
                    <a:cubicBezTo>
                      <a:pt x="358709" y="322357"/>
                      <a:pt x="343660" y="322616"/>
                      <a:pt x="332001" y="324433"/>
                    </a:cubicBezTo>
                    <a:moveTo>
                      <a:pt x="213609" y="785628"/>
                    </a:moveTo>
                    <a:cubicBezTo>
                      <a:pt x="212392" y="821619"/>
                      <a:pt x="211872" y="845567"/>
                      <a:pt x="211872" y="845567"/>
                    </a:cubicBezTo>
                    <a:moveTo>
                      <a:pt x="136966" y="804319"/>
                    </a:moveTo>
                    <a:lnTo>
                      <a:pt x="165641" y="755160"/>
                    </a:lnTo>
                    <a:moveTo>
                      <a:pt x="235465" y="513961"/>
                    </a:moveTo>
                    <a:lnTo>
                      <a:pt x="231895" y="538106"/>
                    </a:lnTo>
                    <a:moveTo>
                      <a:pt x="506201" y="108854"/>
                    </a:moveTo>
                    <a:cubicBezTo>
                      <a:pt x="512618" y="100191"/>
                      <a:pt x="530654" y="73858"/>
                      <a:pt x="530654" y="73858"/>
                    </a:cubicBezTo>
                    <a:moveTo>
                      <a:pt x="256069" y="165275"/>
                    </a:moveTo>
                    <a:cubicBezTo>
                      <a:pt x="260582" y="177690"/>
                      <a:pt x="266524" y="188691"/>
                      <a:pt x="273648" y="195139"/>
                    </a:cubicBezTo>
                    <a:cubicBezTo>
                      <a:pt x="283532" y="223526"/>
                      <a:pt x="295140" y="246973"/>
                      <a:pt x="308536" y="252232"/>
                    </a:cubicBezTo>
                    <a:cubicBezTo>
                      <a:pt x="326099" y="259126"/>
                      <a:pt x="346349" y="262831"/>
                      <a:pt x="367908" y="262831"/>
                    </a:cubicBezTo>
                    <a:cubicBezTo>
                      <a:pt x="389468" y="262831"/>
                      <a:pt x="409718" y="259126"/>
                      <a:pt x="427281" y="252232"/>
                    </a:cubicBezTo>
                    <a:cubicBezTo>
                      <a:pt x="440677" y="246973"/>
                      <a:pt x="453119" y="223319"/>
                      <a:pt x="462169" y="195139"/>
                    </a:cubicBezTo>
                    <a:cubicBezTo>
                      <a:pt x="469305" y="188681"/>
                      <a:pt x="475253" y="177659"/>
                      <a:pt x="479768" y="165220"/>
                    </a:cubicBezTo>
                    <a:moveTo>
                      <a:pt x="441361" y="20509"/>
                    </a:moveTo>
                    <a:cubicBezTo>
                      <a:pt x="431251" y="23033"/>
                      <a:pt x="422741" y="28086"/>
                      <a:pt x="419190" y="38149"/>
                    </a:cubicBezTo>
                    <a:cubicBezTo>
                      <a:pt x="414783" y="50643"/>
                      <a:pt x="424506" y="63774"/>
                      <a:pt x="433529" y="62543"/>
                    </a:cubicBezTo>
                    <a:cubicBezTo>
                      <a:pt x="437475" y="62006"/>
                      <a:pt x="436811" y="54295"/>
                      <a:pt x="439102" y="49583"/>
                    </a:cubicBezTo>
                    <a:cubicBezTo>
                      <a:pt x="440721" y="46255"/>
                      <a:pt x="444612" y="45379"/>
                      <a:pt x="449134" y="45379"/>
                    </a:cubicBezTo>
                    <a:cubicBezTo>
                      <a:pt x="455545" y="55633"/>
                      <a:pt x="472913" y="79780"/>
                      <a:pt x="488398" y="95351"/>
                    </a:cubicBezTo>
                  </a:path>
                </a:pathLst>
              </a:custGeom>
              <a:noFill/>
              <a:ln w="13247">
                <a:solidFill>
                  <a:srgbClr val="FFFFFF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25EBC29-A041-A55F-5F19-1EAD8EC69D6B}"/>
              </a:ext>
            </a:extLst>
          </p:cNvPr>
          <p:cNvSpPr txBox="1"/>
          <p:nvPr/>
        </p:nvSpPr>
        <p:spPr>
          <a:xfrm>
            <a:off x="2128271" y="1573354"/>
            <a:ext cx="2587881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4E88E7"/>
                </a:solidFill>
                <a:latin typeface="Roboto"/>
              </a:rPr>
              <a:t>1. </a:t>
            </a:r>
            <a:r>
              <a:rPr sz="2000" b="1" dirty="0">
                <a:solidFill>
                  <a:srgbClr val="4E88E7"/>
                </a:solidFill>
                <a:latin typeface="Roboto"/>
              </a:rPr>
              <a:t>Analyze OECD</a:t>
            </a:r>
            <a:r>
              <a:rPr lang="en-US" sz="2000" b="1" dirty="0">
                <a:solidFill>
                  <a:srgbClr val="4E88E7"/>
                </a:solidFill>
                <a:latin typeface="Roboto"/>
              </a:rPr>
              <a:t> </a:t>
            </a:r>
            <a:r>
              <a:rPr sz="2000" b="1" dirty="0">
                <a:solidFill>
                  <a:srgbClr val="4E88E7"/>
                </a:solidFill>
                <a:latin typeface="Roboto"/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1E32C2-8654-653F-DDCD-C315D19DE1D2}"/>
              </a:ext>
            </a:extLst>
          </p:cNvPr>
          <p:cNvSpPr txBox="1"/>
          <p:nvPr/>
        </p:nvSpPr>
        <p:spPr>
          <a:xfrm>
            <a:off x="4955642" y="1309194"/>
            <a:ext cx="219611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3CC583"/>
                </a:solidFill>
                <a:latin typeface="Roboto"/>
              </a:rPr>
              <a:t>2. </a:t>
            </a:r>
            <a:r>
              <a:rPr sz="2000" b="1" dirty="0">
                <a:solidFill>
                  <a:srgbClr val="3CC583"/>
                </a:solidFill>
                <a:latin typeface="Roboto"/>
              </a:rPr>
              <a:t>Obtain GDP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28C29-D23E-9016-7A44-C4666277069E}"/>
              </a:ext>
            </a:extLst>
          </p:cNvPr>
          <p:cNvSpPr txBox="1"/>
          <p:nvPr/>
        </p:nvSpPr>
        <p:spPr>
          <a:xfrm>
            <a:off x="4970000" y="1680926"/>
            <a:ext cx="2000548" cy="8309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b="0" dirty="0">
                <a:solidFill>
                  <a:srgbClr val="484848"/>
                </a:solidFill>
                <a:latin typeface="Roboto"/>
              </a:rPr>
              <a:t>Get GDP per capita </a:t>
            </a:r>
          </a:p>
          <a:p>
            <a:pPr algn="ctr"/>
            <a:r>
              <a:rPr lang="en-US" b="0" dirty="0">
                <a:solidFill>
                  <a:srgbClr val="484848"/>
                </a:solidFill>
                <a:latin typeface="Roboto"/>
              </a:rPr>
              <a:t>from World Bank </a:t>
            </a:r>
          </a:p>
          <a:p>
            <a:pPr algn="ctr"/>
            <a:r>
              <a:rPr lang="en-US" b="0" dirty="0">
                <a:solidFill>
                  <a:srgbClr val="484848"/>
                </a:solidFill>
                <a:latin typeface="Roboto"/>
              </a:rPr>
              <a:t>statistics</a:t>
            </a:r>
            <a:r>
              <a:rPr b="0" dirty="0">
                <a:solidFill>
                  <a:srgbClr val="484848"/>
                </a:solidFill>
                <a:latin typeface="Roboto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74B47-DB73-D94E-EF32-99B52F32A55B}"/>
              </a:ext>
            </a:extLst>
          </p:cNvPr>
          <p:cNvSpPr txBox="1"/>
          <p:nvPr/>
        </p:nvSpPr>
        <p:spPr>
          <a:xfrm>
            <a:off x="7389724" y="1613994"/>
            <a:ext cx="196688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DE8431"/>
                </a:solidFill>
                <a:latin typeface="Roboto"/>
              </a:rPr>
              <a:t>3. </a:t>
            </a:r>
            <a:r>
              <a:rPr sz="2000" b="1" dirty="0">
                <a:solidFill>
                  <a:srgbClr val="DE8431"/>
                </a:solidFill>
                <a:latin typeface="Roboto"/>
              </a:rPr>
              <a:t>Join Datasets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94F49-E427-B6D9-AC7D-37D2ADDF5C59}"/>
              </a:ext>
            </a:extLst>
          </p:cNvPr>
          <p:cNvSpPr txBox="1"/>
          <p:nvPr/>
        </p:nvSpPr>
        <p:spPr>
          <a:xfrm>
            <a:off x="2324155" y="1945086"/>
            <a:ext cx="2196114" cy="8309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b="0" dirty="0">
                <a:solidFill>
                  <a:srgbClr val="484848"/>
                </a:solidFill>
                <a:latin typeface="Roboto"/>
              </a:rPr>
              <a:t>Download Better Life </a:t>
            </a:r>
          </a:p>
          <a:p>
            <a:pPr algn="ctr"/>
            <a:r>
              <a:rPr lang="en-US" b="0" dirty="0">
                <a:solidFill>
                  <a:srgbClr val="484848"/>
                </a:solidFill>
                <a:latin typeface="Roboto"/>
              </a:rPr>
              <a:t>Index data from </a:t>
            </a:r>
          </a:p>
          <a:p>
            <a:pPr algn="ctr"/>
            <a:r>
              <a:rPr lang="en-US" b="0" dirty="0">
                <a:solidFill>
                  <a:srgbClr val="484848"/>
                </a:solidFill>
                <a:latin typeface="Roboto"/>
              </a:rPr>
              <a:t>OECD website.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E64688-C74A-B03F-78C6-F0E6B21B1EEB}"/>
              </a:ext>
            </a:extLst>
          </p:cNvPr>
          <p:cNvSpPr txBox="1"/>
          <p:nvPr/>
        </p:nvSpPr>
        <p:spPr>
          <a:xfrm>
            <a:off x="7386166" y="1975566"/>
            <a:ext cx="1966884" cy="8309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b="0" dirty="0">
                <a:solidFill>
                  <a:srgbClr val="484848"/>
                </a:solidFill>
                <a:latin typeface="Roboto"/>
              </a:rPr>
              <a:t>Join both datasets </a:t>
            </a:r>
          </a:p>
          <a:p>
            <a:pPr algn="ctr"/>
            <a:r>
              <a:rPr lang="en-US" b="0" dirty="0">
                <a:solidFill>
                  <a:srgbClr val="484848"/>
                </a:solidFill>
                <a:latin typeface="Roboto"/>
              </a:rPr>
              <a:t>and sort by </a:t>
            </a:r>
          </a:p>
          <a:p>
            <a:pPr algn="ctr"/>
            <a:r>
              <a:rPr lang="en-US" b="0" dirty="0">
                <a:solidFill>
                  <a:srgbClr val="484848"/>
                </a:solidFill>
                <a:latin typeface="Roboto"/>
              </a:rPr>
              <a:t>GDP per capita.</a:t>
            </a:r>
          </a:p>
        </p:txBody>
      </p:sp>
    </p:spTree>
    <p:extLst>
      <p:ext uri="{BB962C8B-B14F-4D97-AF65-F5344CB8AC3E}">
        <p14:creationId xmlns:p14="http://schemas.microsoft.com/office/powerpoint/2010/main" val="23300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9ADD37-F4CF-3E5D-E987-E0515362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0EC5ED-4E6D-2224-3669-614CB912C237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119461-79EE-9B4E-1AB6-CAB8361F9552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Step 1: Problem and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7BDD4-6666-80BE-6317-D174FB6C7A64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48BBF94-A9E7-6771-CF1D-0D43E19D90E6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C2589C5A-18CF-38EA-AA42-0114A6103DFD}"/>
              </a:ext>
            </a:extLst>
          </p:cNvPr>
          <p:cNvSpPr txBox="1"/>
          <p:nvPr/>
        </p:nvSpPr>
        <p:spPr>
          <a:xfrm>
            <a:off x="380999" y="1141072"/>
            <a:ext cx="11172715" cy="42162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Table shows sample data to analyze happiness vs. money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FF8FB-4E84-5917-BF51-09A6CE09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05" y="1818702"/>
            <a:ext cx="5883390" cy="42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4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E5247-7BD9-2BF5-5EF1-AFAD53FC0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A6636C-2F0E-406F-D036-CC4A25DA6BCA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0905EE6-9CD2-7717-14AB-F5E680D557DD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Step 1: Problem and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0DAD49-4673-BB0A-7701-5839070E7FCF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16C65D6-4B47-1FA7-E55C-EBC93F64B7EE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66CA9489-B27B-08BC-4796-2D7F51DDC13F}"/>
              </a:ext>
            </a:extLst>
          </p:cNvPr>
          <p:cNvSpPr txBox="1"/>
          <p:nvPr/>
        </p:nvSpPr>
        <p:spPr>
          <a:xfrm>
            <a:off x="380999" y="1141072"/>
            <a:ext cx="11172715" cy="42162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Plot the data for countries in Table 1-1.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AC451-8118-961F-2D1F-32BB3750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69" y="2004333"/>
            <a:ext cx="6759983" cy="37647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D6E4D2-5358-15D6-5C36-CC01B45B45A1}"/>
              </a:ext>
            </a:extLst>
          </p:cNvPr>
          <p:cNvSpPr txBox="1"/>
          <p:nvPr/>
        </p:nvSpPr>
        <p:spPr>
          <a:xfrm>
            <a:off x="236074" y="3424459"/>
            <a:ext cx="38790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00FF"/>
                </a:solidFill>
                <a:latin typeface="Aptos" panose="020B0004020202020204" pitchFamily="34" charset="0"/>
              </a:rPr>
              <a:t>Do you see a trend here?</a:t>
            </a:r>
          </a:p>
        </p:txBody>
      </p:sp>
    </p:spTree>
    <p:extLst>
      <p:ext uri="{BB962C8B-B14F-4D97-AF65-F5344CB8AC3E}">
        <p14:creationId xmlns:p14="http://schemas.microsoft.com/office/powerpoint/2010/main" val="2389019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21BCB-4492-CF97-D77B-E61562FC1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6E7F46-D776-11D1-C0A9-B5F436FC38DE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BD02A34-D7F1-E7E1-7CA5-612DDB75B5F9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Step 2: Select a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FB2669-F66F-63FB-B7C5-828F27111651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B8AC876-11D1-1AF4-B9F6-34826348DC2F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2D2D0296-1F7C-AAAB-7756-B12EA14E1696}"/>
              </a:ext>
            </a:extLst>
          </p:cNvPr>
          <p:cNvSpPr txBox="1"/>
          <p:nvPr/>
        </p:nvSpPr>
        <p:spPr>
          <a:xfrm>
            <a:off x="380999" y="1141072"/>
            <a:ext cx="11172715" cy="42162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Data shows a positive trend: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Higher GDP per capita → Higher life satisfaction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Life satisfaction appears to increase linearly with GDP per capita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This motivates a linear model: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Life satisfaction = f(GDP per capita)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136AC-0612-F029-54A7-21DD1C85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53" y="3350539"/>
            <a:ext cx="5315697" cy="2960368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1F39902-AFFA-2E60-9342-42750249A2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850133"/>
              </p:ext>
            </p:extLst>
          </p:nvPr>
        </p:nvGraphicFramePr>
        <p:xfrm>
          <a:off x="485146" y="4724397"/>
          <a:ext cx="5714999" cy="430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00400" imgH="241200" progId="Equation.DSMT4">
                  <p:embed/>
                </p:oleObj>
              </mc:Choice>
              <mc:Fallback>
                <p:oleObj name="Equation" r:id="rId4" imgW="3200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5146" y="4724397"/>
                        <a:ext cx="5714999" cy="430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8324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2DD12-DF60-3DA4-069E-8CC6BF18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E945DF-13EF-32A1-3372-E07B43AB4705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2B63EAF-F562-7FB1-2FD2-C91AE0763C39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Step 2: Select a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B6294-3D0C-63F8-1291-75DCA4FE7621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AFB6EC5-34FA-F877-2050-9819E5378F17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AD35089-EC4F-9A41-0F7F-EA4164EAB332}"/>
                  </a:ext>
                </a:extLst>
              </p:cNvPr>
              <p:cNvSpPr txBox="1"/>
              <p:nvPr/>
            </p:nvSpPr>
            <p:spPr>
              <a:xfrm>
                <a:off x="380999" y="1141069"/>
                <a:ext cx="5618184" cy="533503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A simple linear model is given as:</a:t>
                </a:r>
              </a:p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Linear model has two parameters:</a:t>
                </a:r>
              </a:p>
              <a:p>
                <a:pPr marL="927106" lvl="1" indent="-457203" algn="just" defTabSz="457203">
                  <a:buClr>
                    <a:srgbClr val="4D4D4D"/>
                  </a:buClr>
                  <a:buSzPct val="12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(intercept)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(slope)</a:t>
                </a:r>
              </a:p>
              <a:p>
                <a:pPr marL="927106" lvl="1" indent="-457203" algn="just" defTabSz="457203">
                  <a:buClr>
                    <a:srgbClr val="4D4D4D"/>
                  </a:buClr>
                  <a:buSzPct val="120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changes the line’s position and angle.</a:t>
                </a:r>
              </a:p>
              <a:p>
                <a:pPr marL="927106" lvl="1" indent="-457203" algn="just" defTabSz="457203">
                  <a:buClr>
                    <a:srgbClr val="4D4D4D"/>
                  </a:buClr>
                  <a:buSzPct val="120000"/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Adjusting parameters defines the linear relationship</a:t>
                </a:r>
                <a:endParaRPr 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AD35089-EC4F-9A41-0F7F-EA4164EAB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1141069"/>
                <a:ext cx="5618184" cy="5335035"/>
              </a:xfrm>
              <a:prstGeom prst="rect">
                <a:avLst/>
              </a:prstGeom>
              <a:blipFill>
                <a:blip r:embed="rId3"/>
                <a:stretch>
                  <a:fillRect l="-4013" t="-3314" r="-5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E3C964-5EBE-1DF2-BE8E-D62C0F657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342868"/>
              </p:ext>
            </p:extLst>
          </p:nvPr>
        </p:nvGraphicFramePr>
        <p:xfrm>
          <a:off x="674068" y="1879008"/>
          <a:ext cx="6516600" cy="491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00400" imgH="241200" progId="Equation.DSMT4">
                  <p:embed/>
                </p:oleObj>
              </mc:Choice>
              <mc:Fallback>
                <p:oleObj name="Equation" r:id="rId4" imgW="3200400" imgH="2412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1F39902-AFFA-2E60-9342-42750249A2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4068" y="1879008"/>
                        <a:ext cx="6516600" cy="491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9B01C5D-0482-1BED-F965-BB80CFE62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825" y="2680948"/>
            <a:ext cx="5823473" cy="3257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D8BF8-5E69-2D4B-4B2E-4238BF18FD77}"/>
              </a:ext>
            </a:extLst>
          </p:cNvPr>
          <p:cNvSpPr txBox="1"/>
          <p:nvPr/>
        </p:nvSpPr>
        <p:spPr>
          <a:xfrm>
            <a:off x="6979248" y="5938275"/>
            <a:ext cx="4831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Aptos" panose="020B0004020202020204" pitchFamily="34" charset="0"/>
              </a:rPr>
              <a:t>A few possible linear models</a:t>
            </a:r>
          </a:p>
        </p:txBody>
      </p:sp>
    </p:spTree>
    <p:extLst>
      <p:ext uri="{BB962C8B-B14F-4D97-AF65-F5344CB8AC3E}">
        <p14:creationId xmlns:p14="http://schemas.microsoft.com/office/powerpoint/2010/main" val="208095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Why Machine Learning Matters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439045" y="2237271"/>
            <a:ext cx="1792792" cy="1768751"/>
            <a:chOff x="0" y="0"/>
            <a:chExt cx="3585584" cy="3537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85591" cy="3537458"/>
            </a:xfrm>
            <a:custGeom>
              <a:avLst/>
              <a:gdLst/>
              <a:ahLst/>
              <a:cxnLst/>
              <a:rect l="l" t="t" r="r" b="b"/>
              <a:pathLst>
                <a:path w="3585591" h="3537458">
                  <a:moveTo>
                    <a:pt x="0" y="0"/>
                  </a:moveTo>
                  <a:lnTo>
                    <a:pt x="3585591" y="0"/>
                  </a:lnTo>
                  <a:lnTo>
                    <a:pt x="3585591" y="3537458"/>
                  </a:lnTo>
                  <a:lnTo>
                    <a:pt x="0" y="3537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"/>
              </a:stretch>
            </a:blip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084292" y="2097959"/>
            <a:ext cx="1719488" cy="2352696"/>
            <a:chOff x="0" y="0"/>
            <a:chExt cx="3181578" cy="43532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81604" cy="4353179"/>
            </a:xfrm>
            <a:custGeom>
              <a:avLst/>
              <a:gdLst/>
              <a:ahLst/>
              <a:cxnLst/>
              <a:rect l="l" t="t" r="r" b="b"/>
              <a:pathLst>
                <a:path w="3181604" h="4353179">
                  <a:moveTo>
                    <a:pt x="0" y="0"/>
                  </a:moveTo>
                  <a:lnTo>
                    <a:pt x="3181604" y="0"/>
                  </a:lnTo>
                  <a:lnTo>
                    <a:pt x="3181604" y="4353179"/>
                  </a:lnTo>
                  <a:lnTo>
                    <a:pt x="0" y="4353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848" r="-31848"/>
              </a:stretch>
            </a:blip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694353" y="1218882"/>
            <a:ext cx="4910043" cy="72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460" lvl="1" indent="-259730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First popularized by OCR and spam filtering in 1990s.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174408" y="3149297"/>
            <a:ext cx="1044384" cy="1044384"/>
          </a:xfrm>
          <a:custGeom>
            <a:avLst/>
            <a:gdLst/>
            <a:ahLst/>
            <a:cxnLst/>
            <a:rect l="l" t="t" r="r" b="b"/>
            <a:pathLst>
              <a:path w="1566576" h="1566576">
                <a:moveTo>
                  <a:pt x="0" y="0"/>
                </a:moveTo>
                <a:lnTo>
                  <a:pt x="1566576" y="0"/>
                </a:lnTo>
                <a:lnTo>
                  <a:pt x="1566576" y="1566576"/>
                </a:lnTo>
                <a:lnTo>
                  <a:pt x="0" y="1566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8" name="Freeform 18"/>
          <p:cNvSpPr/>
          <p:nvPr/>
        </p:nvSpPr>
        <p:spPr>
          <a:xfrm rot="665975">
            <a:off x="9843751" y="2162211"/>
            <a:ext cx="1494647" cy="1044384"/>
          </a:xfrm>
          <a:custGeom>
            <a:avLst/>
            <a:gdLst/>
            <a:ahLst/>
            <a:cxnLst/>
            <a:rect l="l" t="t" r="r" b="b"/>
            <a:pathLst>
              <a:path w="2241969" h="1566576">
                <a:moveTo>
                  <a:pt x="0" y="0"/>
                </a:moveTo>
                <a:lnTo>
                  <a:pt x="2241969" y="0"/>
                </a:lnTo>
                <a:lnTo>
                  <a:pt x="2241969" y="1566576"/>
                </a:lnTo>
                <a:lnTo>
                  <a:pt x="0" y="1566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6826595" y="4932511"/>
            <a:ext cx="1224909" cy="950836"/>
          </a:xfrm>
          <a:custGeom>
            <a:avLst/>
            <a:gdLst/>
            <a:ahLst/>
            <a:cxnLst/>
            <a:rect l="l" t="t" r="r" b="b"/>
            <a:pathLst>
              <a:path w="1837364" h="1426254">
                <a:moveTo>
                  <a:pt x="0" y="0"/>
                </a:moveTo>
                <a:lnTo>
                  <a:pt x="1837364" y="0"/>
                </a:lnTo>
                <a:lnTo>
                  <a:pt x="1837364" y="1426254"/>
                </a:lnTo>
                <a:lnTo>
                  <a:pt x="0" y="14262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8446513" y="4888021"/>
            <a:ext cx="1010489" cy="995331"/>
          </a:xfrm>
          <a:custGeom>
            <a:avLst/>
            <a:gdLst/>
            <a:ahLst/>
            <a:cxnLst/>
            <a:rect l="l" t="t" r="r" b="b"/>
            <a:pathLst>
              <a:path w="1515733" h="1492997">
                <a:moveTo>
                  <a:pt x="0" y="0"/>
                </a:moveTo>
                <a:lnTo>
                  <a:pt x="1515733" y="0"/>
                </a:lnTo>
                <a:lnTo>
                  <a:pt x="1515733" y="1492997"/>
                </a:lnTo>
                <a:lnTo>
                  <a:pt x="0" y="14929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891373" y="4711005"/>
            <a:ext cx="1327425" cy="1349352"/>
          </a:xfrm>
          <a:custGeom>
            <a:avLst/>
            <a:gdLst/>
            <a:ahLst/>
            <a:cxnLst/>
            <a:rect l="l" t="t" r="r" b="b"/>
            <a:pathLst>
              <a:path w="1991138" h="2024028">
                <a:moveTo>
                  <a:pt x="0" y="0"/>
                </a:moveTo>
                <a:lnTo>
                  <a:pt x="1991138" y="0"/>
                </a:lnTo>
                <a:lnTo>
                  <a:pt x="1991138" y="2024028"/>
                </a:lnTo>
                <a:lnTo>
                  <a:pt x="0" y="2024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87608" y="1228010"/>
            <a:ext cx="5158365" cy="72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460" lvl="1" indent="-259730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Already powers billions of devices and daily tasks.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8734" y="5151828"/>
            <a:ext cx="5621407" cy="72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460" lvl="1" indent="-259730" algn="just" defTabSz="609634">
              <a:lnSpc>
                <a:spcPts val="2800"/>
              </a:lnSpc>
              <a:buFont typeface="Arial"/>
              <a:buChar char="•"/>
            </a:pPr>
            <a:r>
              <a:rPr lang="en-US" sz="2800" dirty="0">
                <a:solidFill>
                  <a:srgbClr val="404040"/>
                </a:solidFill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ptos"/>
              </a:rPr>
              <a:t>Enables smarter apps: voice, translation, recommendations.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4D9681-F268-8A1F-9732-C34E5444B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3ED1F2-F1E0-6B56-5176-61D0A7B22365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06D4122-B625-9BBB-DC0D-63EC48D5C95D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Step 3: Training the Linear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FAF866-DFDD-08BF-9301-67A7915595FC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73403A-7360-CAC2-66C9-D659BC82BD6B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9012C135-82B5-72FB-0773-CEDB30F43822}"/>
                  </a:ext>
                </a:extLst>
              </p:cNvPr>
              <p:cNvSpPr txBox="1"/>
              <p:nvPr/>
            </p:nvSpPr>
            <p:spPr>
              <a:xfrm>
                <a:off x="380997" y="1141069"/>
                <a:ext cx="11430003" cy="533503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Define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(intercept)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 (slope)</a:t>
                </a:r>
              </a:p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How to find best parameter values?</a:t>
                </a:r>
              </a:p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Choose a performance measure for evaluation</a:t>
                </a:r>
              </a:p>
              <a:p>
                <a:pPr marL="927106" lvl="1" indent="-457203" algn="just" defTabSz="457203">
                  <a:buClr>
                    <a:srgbClr val="4D4D4D"/>
                  </a:buClr>
                  <a:buSzPct val="120000"/>
                  <a:buFont typeface="Arial" panose="020B0604020202020204" pitchFamily="34" charset="0"/>
                  <a:buChar char="•"/>
                  <a:defRPr/>
                </a:pPr>
                <a:r>
                  <a:rPr lang="en-US" sz="2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Utility function: </a:t>
                </a:r>
                <a:r>
                  <a:rPr 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measures how good model is</a:t>
                </a:r>
              </a:p>
              <a:p>
                <a:pPr marL="927106" lvl="1" indent="-457203" algn="just" defTabSz="457203">
                  <a:buClr>
                    <a:srgbClr val="4D4D4D"/>
                  </a:buClr>
                  <a:buSzPct val="120000"/>
                  <a:buFont typeface="Arial" panose="020B0604020202020204" pitchFamily="34" charset="0"/>
                  <a:buChar char="•"/>
                  <a:defRPr/>
                </a:pPr>
                <a:r>
                  <a:rPr lang="en-US" sz="2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Cost function: </a:t>
                </a:r>
                <a:r>
                  <a:rPr 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measures how bad model is</a:t>
                </a:r>
              </a:p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Linear regression minimizes cost function: </a:t>
                </a:r>
              </a:p>
              <a:p>
                <a:pPr marL="927106" lvl="1" indent="-457203" algn="just" defTabSz="457203">
                  <a:buClr>
                    <a:srgbClr val="4D4D4D"/>
                  </a:buClr>
                  <a:buSzPct val="120000"/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Distance between predictions and training data</a:t>
                </a:r>
              </a:p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9012C135-82B5-72FB-0773-CEDB30F43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1141069"/>
                <a:ext cx="11430003" cy="5335035"/>
              </a:xfrm>
              <a:prstGeom prst="rect">
                <a:avLst/>
              </a:prstGeom>
              <a:blipFill>
                <a:blip r:embed="rId3"/>
                <a:stretch>
                  <a:fillRect l="-1972" t="-3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970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39AD8-DD0F-18E0-1798-17E7B14F3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E2422-6BD7-DA90-452C-247B884E7ED0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2079C36-3DCC-6E89-A90D-87EC2FAD231A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Step 3: Training the Linear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2868F-BD2F-FDCE-6015-321B9541F654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C660EE3-03A6-D68C-F02E-6225359E3652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B5A2BC46-DB16-7A58-BAA9-65E7A0275C79}"/>
                  </a:ext>
                </a:extLst>
              </p:cNvPr>
              <p:cNvSpPr txBox="1"/>
              <p:nvPr/>
            </p:nvSpPr>
            <p:spPr>
              <a:xfrm>
                <a:off x="380997" y="1141069"/>
                <a:ext cx="11430003" cy="533503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Linear regression algorithm adjusts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Feed it your training data.</a:t>
                </a:r>
              </a:p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Model fits the training data as closely as possible(called training the model)</a:t>
                </a:r>
              </a:p>
              <a:p>
                <a:pPr marL="469903" indent="-457203" algn="just" defTabSz="457203">
                  <a:spcAft>
                    <a:spcPts val="600"/>
                  </a:spcAft>
                  <a:buClr>
                    <a:srgbClr val="4D4D4D"/>
                  </a:buClr>
                  <a:buSzPct val="120000"/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" panose="020B0004020202020204" pitchFamily="34" charset="0"/>
                    <a:cs typeface="Arial" panose="020B0604020202020204" pitchFamily="34" charset="0"/>
                  </a:rPr>
                  <a:t>Example: optimal parameters are:</a:t>
                </a: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B5A2BC46-DB16-7A58-BAA9-65E7A0275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1141069"/>
                <a:ext cx="11430003" cy="5335035"/>
              </a:xfrm>
              <a:prstGeom prst="rect">
                <a:avLst/>
              </a:prstGeom>
              <a:blipFill>
                <a:blip r:embed="rId3"/>
                <a:stretch>
                  <a:fillRect l="-1972" t="-3314" r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EAB2DA5-505C-360B-17F8-A8220CE2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842" y="3483991"/>
            <a:ext cx="5691919" cy="3185008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FFA85B9-9D65-A9D2-B407-8C0E19536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549028"/>
              </p:ext>
            </p:extLst>
          </p:nvPr>
        </p:nvGraphicFramePr>
        <p:xfrm>
          <a:off x="736601" y="3795141"/>
          <a:ext cx="4814843" cy="598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45960" imgH="266400" progId="Equation.DSMT4">
                  <p:embed/>
                </p:oleObj>
              </mc:Choice>
              <mc:Fallback>
                <p:oleObj name="Equation" r:id="rId5" imgW="2145960" imgH="266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DEDD548-8F15-BDF3-05A5-850BDA21F2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601" y="3795141"/>
                        <a:ext cx="4814843" cy="598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DE70B3-7F47-D443-E09F-F77974521537}"/>
              </a:ext>
            </a:extLst>
          </p:cNvPr>
          <p:cNvSpPr txBox="1"/>
          <p:nvPr/>
        </p:nvSpPr>
        <p:spPr>
          <a:xfrm>
            <a:off x="882127" y="5150757"/>
            <a:ext cx="49700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800" dirty="0">
                <a:solidFill>
                  <a:srgbClr val="6600FF"/>
                </a:solidFill>
                <a:latin typeface="Aptos" panose="020B0004020202020204" pitchFamily="34" charset="0"/>
              </a:rPr>
              <a:t>The linear model that fits the training data best</a:t>
            </a:r>
          </a:p>
        </p:txBody>
      </p:sp>
    </p:spTree>
    <p:extLst>
      <p:ext uri="{BB962C8B-B14F-4D97-AF65-F5344CB8AC3E}">
        <p14:creationId xmlns:p14="http://schemas.microsoft.com/office/powerpoint/2010/main" val="2925786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63BAE-634D-F8BE-338C-1197E8C27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3D4194-8E80-F8B3-5251-46C004C74C82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8B9BF47-5080-4848-45FE-EB7BC738FE5F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 algn="ctr">
              <a:defRPr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Step 4: Apply Model to New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A16A2-6C58-B90C-98B3-7D767ED800D1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32740E4-E606-31E0-3427-B8CF813E5304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A2D53A1B-A387-0AFF-E98F-E5C78EBA0D45}"/>
              </a:ext>
            </a:extLst>
          </p:cNvPr>
          <p:cNvSpPr txBox="1"/>
          <p:nvPr/>
        </p:nvSpPr>
        <p:spPr>
          <a:xfrm>
            <a:off x="380997" y="1141069"/>
            <a:ext cx="11430003" cy="5335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Model can now be used for predictions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Example: predict happiness of Cypriots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Use Cyprus GDP: $37,655 in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E3827-D92C-074B-7EFF-B01E863A5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448" y="3126557"/>
            <a:ext cx="6242576" cy="3493139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DEDD548-8F15-BDF3-05A5-850BDA21F2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878906"/>
              </p:ext>
            </p:extLst>
          </p:nvPr>
        </p:nvGraphicFramePr>
        <p:xfrm>
          <a:off x="736601" y="3210294"/>
          <a:ext cx="4814843" cy="598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45960" imgH="266400" progId="Equation.DSMT4">
                  <p:embed/>
                </p:oleObj>
              </mc:Choice>
              <mc:Fallback>
                <p:oleObj name="Equation" r:id="rId4" imgW="2145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6601" y="3210294"/>
                        <a:ext cx="4814843" cy="598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A091EF-0FCB-531F-039D-2B68A9F58A62}"/>
              </a:ext>
            </a:extLst>
          </p:cNvPr>
          <p:cNvSpPr txBox="1"/>
          <p:nvPr/>
        </p:nvSpPr>
        <p:spPr>
          <a:xfrm>
            <a:off x="882127" y="5150757"/>
            <a:ext cx="49700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800" dirty="0">
                <a:solidFill>
                  <a:srgbClr val="C00000"/>
                </a:solidFill>
                <a:latin typeface="Aptos" panose="020B0004020202020204" pitchFamily="34" charset="0"/>
              </a:rPr>
              <a:t>The linear model that fits the training data best</a:t>
            </a:r>
          </a:p>
        </p:txBody>
      </p:sp>
    </p:spTree>
    <p:extLst>
      <p:ext uri="{BB962C8B-B14F-4D97-AF65-F5344CB8AC3E}">
        <p14:creationId xmlns:p14="http://schemas.microsoft.com/office/powerpoint/2010/main" val="3893486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651A9-D38F-F29A-EB57-E72B5C5B8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B29E24-8D4C-89B0-1098-1BA7685FC704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5830B4E-5C20-CD7E-9200-876BB668051E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Training and running a linear model </a:t>
            </a:r>
          </a:p>
          <a:p>
            <a:pPr lvl="0"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Using Scikit-Learn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93E50D-1833-5868-D011-3B9D7368737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C77FFD4-5B5E-108E-0709-553E477EFAEA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C3144EC8-7FC9-2C83-2618-EE00274B8069}"/>
              </a:ext>
            </a:extLst>
          </p:cNvPr>
          <p:cNvSpPr txBox="1"/>
          <p:nvPr/>
        </p:nvSpPr>
        <p:spPr>
          <a:xfrm>
            <a:off x="380997" y="1141069"/>
            <a:ext cx="5579965" cy="5335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Python code loads data and labels, creates scatterplot, trains model, makes prediction.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8A26C-578B-AAC5-7D6B-D3204ED9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10" y="1141067"/>
            <a:ext cx="5459390" cy="555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15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E0DD93-2436-C2E7-E367-C4AE0B412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94EF98-4EDB-6E44-9DE3-013A88D87234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EF0917E-61C0-A0E9-0F45-7F75B663159C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Testing and Validating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097CA-2B0E-BCB1-B253-0F4BB32F50AD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C1270C-0902-A684-734A-C02D0371D56A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700B36FD-D642-3A87-9B94-AF4A3E31091E}"/>
              </a:ext>
            </a:extLst>
          </p:cNvPr>
          <p:cNvSpPr txBox="1"/>
          <p:nvPr/>
        </p:nvSpPr>
        <p:spPr>
          <a:xfrm>
            <a:off x="380997" y="1141069"/>
            <a:ext cx="11430003" cy="5335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74320" indent="-457200" algn="just" defTabSz="457200"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  <a:lvl2pPr marL="927100" marR="0" lvl="1" indent="-457200" algn="just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tabLst/>
              <a:defRPr kumimoji="0" sz="240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defRPr>
            </a:lvl2pPr>
          </a:lstStyle>
          <a:p>
            <a:pPr>
              <a:spcAft>
                <a:spcPts val="1800"/>
              </a:spcAft>
            </a:pPr>
            <a:r>
              <a:rPr lang="en-US" b="1" dirty="0">
                <a:solidFill>
                  <a:srgbClr val="FF5050"/>
                </a:solidFill>
              </a:rPr>
              <a:t>How</a:t>
            </a:r>
            <a:r>
              <a:rPr lang="en-US" dirty="0"/>
              <a:t> do we know a </a:t>
            </a:r>
            <a:r>
              <a:rPr lang="en-US" b="1" dirty="0">
                <a:solidFill>
                  <a:srgbClr val="FF5050"/>
                </a:solidFill>
              </a:rPr>
              <a:t>model</a:t>
            </a:r>
            <a:r>
              <a:rPr lang="en-US" dirty="0"/>
              <a:t> is any </a:t>
            </a:r>
            <a:r>
              <a:rPr lang="en-US" b="1" dirty="0">
                <a:solidFill>
                  <a:srgbClr val="FF5050"/>
                </a:solidFill>
              </a:rPr>
              <a:t>good</a:t>
            </a:r>
            <a:r>
              <a:rPr lang="en-US" dirty="0"/>
              <a:t>?</a:t>
            </a:r>
          </a:p>
          <a:p>
            <a:r>
              <a:rPr lang="en-US" b="1" dirty="0">
                <a:solidFill>
                  <a:srgbClr val="FF5050"/>
                </a:solidFill>
              </a:rPr>
              <a:t>Split</a:t>
            </a:r>
            <a:r>
              <a:rPr lang="en-US" dirty="0"/>
              <a:t> Data into </a:t>
            </a:r>
            <a:r>
              <a:rPr lang="en-US" b="1" dirty="0">
                <a:solidFill>
                  <a:srgbClr val="FF5050"/>
                </a:solidFill>
              </a:rPr>
              <a:t>two parts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Training set (80%)</a:t>
            </a:r>
          </a:p>
          <a:p>
            <a:pPr lvl="1"/>
            <a:r>
              <a:rPr lang="en-US" dirty="0"/>
              <a:t>Test set (20%)</a:t>
            </a:r>
          </a:p>
          <a:p>
            <a:pPr lvl="1"/>
            <a:r>
              <a:rPr lang="en-US" dirty="0"/>
              <a:t>Train model on train, validate on test</a:t>
            </a:r>
          </a:p>
          <a:p>
            <a:pPr lvl="1"/>
            <a:r>
              <a:rPr lang="en-US" b="1" dirty="0">
                <a:solidFill>
                  <a:srgbClr val="6600FF"/>
                </a:solidFill>
              </a:rPr>
              <a:t>But: </a:t>
            </a:r>
            <a:r>
              <a:rPr lang="en-US" dirty="0"/>
              <a:t>say you </a:t>
            </a:r>
            <a:r>
              <a:rPr lang="en-US" dirty="0">
                <a:solidFill>
                  <a:srgbClr val="6600FF"/>
                </a:solidFill>
              </a:rPr>
              <a:t>train 100 models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select the best </a:t>
            </a:r>
            <a:r>
              <a:rPr lang="en-US" dirty="0"/>
              <a:t>(5% test error), but on </a:t>
            </a:r>
            <a:r>
              <a:rPr lang="en-US" dirty="0">
                <a:solidFill>
                  <a:srgbClr val="6600FF"/>
                </a:solidFill>
              </a:rPr>
              <a:t>new data </a:t>
            </a:r>
            <a:r>
              <a:rPr lang="en-US" dirty="0"/>
              <a:t>it has </a:t>
            </a:r>
            <a:r>
              <a:rPr lang="en-US" dirty="0">
                <a:solidFill>
                  <a:srgbClr val="00B050"/>
                </a:solidFill>
              </a:rPr>
              <a:t>15% error. </a:t>
            </a:r>
            <a:r>
              <a:rPr lang="en-US" b="1" dirty="0">
                <a:solidFill>
                  <a:srgbClr val="FF5050"/>
                </a:solidFill>
              </a:rPr>
              <a:t>Not good?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2147D-8785-D474-BAFE-D51BE50D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41" t="10480" r="5448" b="42624"/>
          <a:stretch>
            <a:fillRect/>
          </a:stretch>
        </p:blipFill>
        <p:spPr>
          <a:xfrm>
            <a:off x="3268623" y="4325451"/>
            <a:ext cx="5654755" cy="21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7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EFE031-D62F-E014-F9B6-BEF28F47C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CBA8C1-4391-1364-4811-9F5344852368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A5308EB-2E3D-471F-5BB8-CE0CB401342D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Testing and Validating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ED6820-34E9-9E7A-CDD3-4E574C73497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C30C6A9-9443-3A3E-7B8B-4AFDFCFC203C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C1682A72-D7E3-26DF-63CB-1E0AF2A81A70}"/>
              </a:ext>
            </a:extLst>
          </p:cNvPr>
          <p:cNvSpPr txBox="1"/>
          <p:nvPr/>
        </p:nvSpPr>
        <p:spPr>
          <a:xfrm>
            <a:off x="380999" y="1141069"/>
            <a:ext cx="7160112" cy="5335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Better </a:t>
            </a: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split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 into </a:t>
            </a: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three parts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Training (60%)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Validation (20%)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Test (20%)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validation error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select best model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, then use </a:t>
            </a:r>
            <a:r>
              <a:rPr lang="en-US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test set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to judge </a:t>
            </a:r>
            <a:r>
              <a:rPr lang="en-US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real error</a:t>
            </a:r>
            <a:endParaRPr lang="en-US" sz="2800" dirty="0">
              <a:solidFill>
                <a:srgbClr val="00B05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Even better: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Split into </a:t>
            </a:r>
            <a:r>
              <a:rPr lang="en-US" sz="2400" b="1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train + test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dirty="0">
                <a:solidFill>
                  <a:srgbClr val="00CC66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cross-validation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 (will explain later) on train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5F89B-5976-C583-28C7-498488D10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41" t="10480" r="5448" b="8768"/>
          <a:stretch>
            <a:fillRect/>
          </a:stretch>
        </p:blipFill>
        <p:spPr>
          <a:xfrm>
            <a:off x="7541111" y="1224811"/>
            <a:ext cx="4269891" cy="279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85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D4CBA-3B1D-39A9-30B9-9C444FD00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3F6100-DA56-66EB-CC44-D7B5C321BD1F}"/>
              </a:ext>
            </a:extLst>
          </p:cNvPr>
          <p:cNvSpPr/>
          <p:nvPr/>
        </p:nvSpPr>
        <p:spPr>
          <a:xfrm>
            <a:off x="0" y="2753313"/>
            <a:ext cx="12192000" cy="1064579"/>
          </a:xfrm>
          <a:prstGeom prst="rect">
            <a:avLst/>
          </a:prstGeom>
          <a:solidFill>
            <a:srgbClr val="FAF3E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B8D3FE"/>
              </a:solidFill>
              <a:latin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16D931-55F3-4683-1BEE-E4D0DC17542F}"/>
              </a:ext>
            </a:extLst>
          </p:cNvPr>
          <p:cNvSpPr txBox="1">
            <a:spLocks/>
          </p:cNvSpPr>
          <p:nvPr/>
        </p:nvSpPr>
        <p:spPr>
          <a:xfrm>
            <a:off x="416561" y="2741604"/>
            <a:ext cx="8835016" cy="1076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Aft>
                <a:spcPts val="2400"/>
              </a:spcAft>
              <a:defRPr/>
            </a:pPr>
            <a:r>
              <a:rPr lang="en-US" sz="3600" dirty="0">
                <a:solidFill>
                  <a:srgbClr val="19343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Main Challenges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76485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AC6D6-1F46-E83B-6EEA-E1130F8BA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8F76EE-251E-2D4E-C031-17287019C867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8A93BC-59FB-2148-E30E-094E12B065B6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Main Challenges of 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9E8BC-2908-51D1-7E8E-7EDAABC241F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2156A1C-CB92-D637-81C1-17A16AFB6AFF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1904CFF9-345F-F803-C1F7-F396ACBCA73F}"/>
              </a:ext>
            </a:extLst>
          </p:cNvPr>
          <p:cNvSpPr txBox="1"/>
          <p:nvPr/>
        </p:nvSpPr>
        <p:spPr>
          <a:xfrm>
            <a:off x="380997" y="1141069"/>
            <a:ext cx="11430003" cy="5335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18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Main task: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select model and train on data.</a:t>
            </a:r>
          </a:p>
          <a:p>
            <a:pPr marL="469903" indent="-457203" algn="just" defTabSz="457203"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b="1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Two common issues: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Bad model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— poor algorithm choice</a:t>
            </a:r>
          </a:p>
          <a:p>
            <a:pPr marL="927106" lvl="1" indent="-457203" algn="just" defTabSz="457203">
              <a:spcAft>
                <a:spcPts val="18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Bad data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— poor quality or quantity of data</a:t>
            </a:r>
          </a:p>
          <a:p>
            <a:pPr marL="469903" indent="-457203" algn="just" defTabSz="457203"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We start with examples of bad data.</a:t>
            </a:r>
          </a:p>
          <a:p>
            <a:pPr marL="469903" indent="-457203" algn="just" defTabSz="457203">
              <a:spcAft>
                <a:spcPts val="1800"/>
              </a:spcAft>
              <a:buClr>
                <a:srgbClr val="4D4D4D"/>
              </a:buClr>
              <a:buSzPct val="120000"/>
              <a:buFont typeface="Wingdings" panose="05000000000000000000" pitchFamily="2" charset="2"/>
              <a:buChar char="§"/>
              <a:defRPr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4628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5FE45-9862-1C12-B7CA-D88E80E45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51BD7F-595F-13D2-96A0-37C0CA94DB4A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1F2572B-692D-FB8F-4AD9-625A20ECEC22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Insufficient Quantity of 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F1FF39-B3DF-ACF1-0BFB-CF08B7F4C6CB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0B798D3-5B5F-20C1-3425-29BCAFCDA614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835117ED-2894-453A-28CC-5FBBD8838579}"/>
              </a:ext>
            </a:extLst>
          </p:cNvPr>
          <p:cNvSpPr txBox="1"/>
          <p:nvPr/>
        </p:nvSpPr>
        <p:spPr>
          <a:xfrm>
            <a:off x="380998" y="1141069"/>
            <a:ext cx="7515116" cy="5335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Human example:</a:t>
            </a:r>
          </a:p>
          <a:p>
            <a:pPr marL="927106" lvl="1" indent="-457203" algn="just" defTabSz="457203">
              <a:spcAft>
                <a:spcPts val="18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Toddlers learn with few examples — ML does not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Why?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ML cannot infer well from few examples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Needs </a:t>
            </a:r>
            <a:r>
              <a:rPr lang="en-US" sz="2400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lots of data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to work properly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Simple problems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need thousands of examples</a:t>
            </a:r>
          </a:p>
          <a:p>
            <a:pPr marL="927106" lvl="1" indent="-457203" algn="just" defTabSz="457203">
              <a:spcAft>
                <a:spcPts val="18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Complex tasks (image, speech)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need millions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2254-0729-E0A4-1E9E-E9882D42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6"/>
          <a:stretch>
            <a:fillRect/>
          </a:stretch>
        </p:blipFill>
        <p:spPr>
          <a:xfrm>
            <a:off x="7473519" y="2415431"/>
            <a:ext cx="4337487" cy="42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26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D8A26-AF32-8D3C-2971-27205B0EE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C7696E-C972-3D39-2A68-D348E25F96B8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C2C113C-7EAD-C535-C346-F59E44FBB1CD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Nonrepresentative 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266D84-26F4-BE26-A0D3-47881BD330DC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25C7FC-6AE2-527C-17B1-76447BC2B2BF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7F2E667E-C97A-4CD7-1901-D85D0E6C8E86}"/>
              </a:ext>
            </a:extLst>
          </p:cNvPr>
          <p:cNvSpPr txBox="1"/>
          <p:nvPr/>
        </p:nvSpPr>
        <p:spPr>
          <a:xfrm>
            <a:off x="381001" y="1141071"/>
            <a:ext cx="11429999" cy="30011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Importance: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Training data must represent the target cases.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Too small samples lead to sampling noise. 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Poor sampling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method causes </a:t>
            </a:r>
            <a:r>
              <a:rPr lang="en-US" sz="2400" b="1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sampling bias.</a:t>
            </a:r>
          </a:p>
          <a:p>
            <a:pPr marL="469903" indent="-457203" algn="just" defTabSz="457203"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Earlier model missed very poor and very rich countries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New data changes the model significantly.</a:t>
            </a: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96260-EEE4-085A-F03F-6426F12FB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727" y="4285766"/>
            <a:ext cx="7064828" cy="245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6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defTabSz="609634">
                <a:lnSpc>
                  <a:spcPts val="3240"/>
                </a:lnSpc>
              </a:pPr>
              <a:r>
                <a:rPr lang="en-US" sz="3000" b="1" dirty="0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Subsets Of AI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2B2E93F-9018-5890-59B2-FAFA86FAB5C4}"/>
              </a:ext>
            </a:extLst>
          </p:cNvPr>
          <p:cNvSpPr/>
          <p:nvPr/>
        </p:nvSpPr>
        <p:spPr>
          <a:xfrm>
            <a:off x="3128548" y="1444753"/>
            <a:ext cx="5029200" cy="5029200"/>
          </a:xfrm>
          <a:prstGeom prst="ellipse">
            <a:avLst/>
          </a:prstGeom>
          <a:solidFill>
            <a:srgbClr val="FF5969"/>
          </a:solidFill>
          <a:ln>
            <a:noFill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5720F9-A63D-92F2-9012-08714CB1F5B4}"/>
              </a:ext>
            </a:extLst>
          </p:cNvPr>
          <p:cNvSpPr txBox="1"/>
          <p:nvPr/>
        </p:nvSpPr>
        <p:spPr>
          <a:xfrm>
            <a:off x="4356011" y="1635822"/>
            <a:ext cx="2451892" cy="10944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solidFill>
                  <a:srgbClr val="3236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5EEA41D-E73C-18D2-848C-047E3C6D6C3D}"/>
              </a:ext>
            </a:extLst>
          </p:cNvPr>
          <p:cNvSpPr/>
          <p:nvPr/>
        </p:nvSpPr>
        <p:spPr>
          <a:xfrm>
            <a:off x="4023359" y="2827189"/>
            <a:ext cx="3300623" cy="3496082"/>
          </a:xfrm>
          <a:prstGeom prst="ellipse">
            <a:avLst/>
          </a:prstGeom>
          <a:solidFill>
            <a:srgbClr val="FECE48"/>
          </a:solidFill>
          <a:ln>
            <a:noFill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B7AACB-1B1F-D40E-D81D-0F161C44FA89}"/>
              </a:ext>
            </a:extLst>
          </p:cNvPr>
          <p:cNvSpPr txBox="1"/>
          <p:nvPr/>
        </p:nvSpPr>
        <p:spPr>
          <a:xfrm>
            <a:off x="4896863" y="3251882"/>
            <a:ext cx="1594672" cy="8150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solidFill>
                  <a:srgbClr val="3236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62A7279-CF77-8D4D-7463-4549BF6E587E}"/>
              </a:ext>
            </a:extLst>
          </p:cNvPr>
          <p:cNvSpPr/>
          <p:nvPr/>
        </p:nvSpPr>
        <p:spPr>
          <a:xfrm>
            <a:off x="4699797" y="4208241"/>
            <a:ext cx="1988803" cy="2011639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201EE0-37B7-8B32-798B-7162C7E0EA81}"/>
              </a:ext>
            </a:extLst>
          </p:cNvPr>
          <p:cNvSpPr txBox="1"/>
          <p:nvPr/>
        </p:nvSpPr>
        <p:spPr>
          <a:xfrm>
            <a:off x="4764566" y="4561514"/>
            <a:ext cx="1859268" cy="652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>
                <a:solidFill>
                  <a:srgbClr val="3236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78C5D-C8C5-D543-40A0-A3E94D3DDA78}"/>
              </a:ext>
            </a:extLst>
          </p:cNvPr>
          <p:cNvSpPr/>
          <p:nvPr/>
        </p:nvSpPr>
        <p:spPr>
          <a:xfrm>
            <a:off x="6370877" y="1693641"/>
            <a:ext cx="4923588" cy="5029200"/>
          </a:xfrm>
          <a:prstGeom prst="ellipse">
            <a:avLst/>
          </a:prstGeom>
          <a:gradFill>
            <a:gsLst>
              <a:gs pos="100000">
                <a:srgbClr val="92D050">
                  <a:alpha val="47000"/>
                </a:srgbClr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1A1C0-B5E8-A787-5795-57511E46A554}"/>
              </a:ext>
            </a:extLst>
          </p:cNvPr>
          <p:cNvSpPr txBox="1"/>
          <p:nvPr/>
        </p:nvSpPr>
        <p:spPr>
          <a:xfrm>
            <a:off x="7606725" y="2185155"/>
            <a:ext cx="2451892" cy="10944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solidFill>
                  <a:srgbClr val="3236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/>
      <p:bldP spid="69" grpId="0" animBg="1"/>
      <p:bldP spid="70" grpId="0"/>
      <p:bldP spid="71" grpId="0" animBg="1"/>
      <p:bldP spid="72" grpId="0"/>
      <p:bldP spid="7" grpId="0" animBg="1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83531C-205F-F762-EE2E-F8A951D52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5F8EBC-1AA0-01E1-FEF1-EAD11F999D2E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758D7D-2A59-879F-A9F6-B3DAA5F9031D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Nonrepresentative 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DAD63A-FD9B-F1CA-1205-F5C4E869F01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5E29B9B-1D7F-FB6C-0652-96199F7E564D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C1BE6A57-BBA6-3665-4189-DC63C41EDF4A}"/>
              </a:ext>
            </a:extLst>
          </p:cNvPr>
          <p:cNvSpPr txBox="1"/>
          <p:nvPr/>
        </p:nvSpPr>
        <p:spPr>
          <a:xfrm>
            <a:off x="381001" y="1141073"/>
            <a:ext cx="11429999" cy="488961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Impact: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Risk of misleading conclusions.</a:t>
            </a:r>
            <a:endParaRPr lang="en-US" sz="2400" b="1" dirty="0">
              <a:solidFill>
                <a:srgbClr val="6600FF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dirty="0">
                <a:solidFill>
                  <a:srgbClr val="6600FF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Example of Sampling Bias: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1936 US election: wrong prediction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Mailed 10M surveys, only 2.4M replied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Predicted Landon (57%), but Roosevelt won (62%).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dirty="0">
                <a:solidFill>
                  <a:srgbClr val="00CC66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Reasons for Bias: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10M included more wealthy voters (conservative)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Less than 25% response — nonresponse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97D35-A500-F6ED-24C2-314B81FB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22" y="1081210"/>
            <a:ext cx="5216777" cy="30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724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36B3A-7B43-7437-8CE0-DBCF5520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6AB27C-74C5-1D6B-2422-739935F7887D}"/>
              </a:ext>
            </a:extLst>
          </p:cNvPr>
          <p:cNvSpPr/>
          <p:nvPr/>
        </p:nvSpPr>
        <p:spPr>
          <a:xfrm>
            <a:off x="510088" y="4055632"/>
            <a:ext cx="11429999" cy="1942397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just" defTabSz="457203">
              <a:buClr>
                <a:srgbClr val="4D4D4D"/>
              </a:buClr>
              <a:buSzPct val="100000"/>
              <a:defRPr/>
            </a:pPr>
            <a:r>
              <a:rPr lang="en-US" sz="2400" b="1" dirty="0">
                <a:solidFill>
                  <a:srgbClr val="FEC63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Step 3: Handle Missing Values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FEC63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Remove instance: </a:t>
            </a:r>
            <a:r>
              <a:rPr lang="en-US" sz="2400" dirty="0">
                <a:solidFill>
                  <a:srgbClr val="FEC63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Delete incomplete records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FEC63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Ignore feature: </a:t>
            </a:r>
            <a:r>
              <a:rPr lang="en-US" sz="2400" dirty="0">
                <a:solidFill>
                  <a:srgbClr val="FEC63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Drop problematic column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FEC63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Impute values: </a:t>
            </a:r>
            <a:r>
              <a:rPr lang="en-US" sz="2400" dirty="0">
                <a:solidFill>
                  <a:srgbClr val="FEC63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Replace with median/mean</a:t>
            </a: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FEC63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Compare: </a:t>
            </a:r>
            <a:r>
              <a:rPr lang="en-US" sz="2400" dirty="0">
                <a:solidFill>
                  <a:srgbClr val="FEC63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Train models with &amp; without feature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F9D966-0B26-4637-2CDA-BF1CD6E06673}"/>
              </a:ext>
            </a:extLst>
          </p:cNvPr>
          <p:cNvSpPr/>
          <p:nvPr/>
        </p:nvSpPr>
        <p:spPr>
          <a:xfrm>
            <a:off x="510088" y="2919886"/>
            <a:ext cx="11429999" cy="930031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just" defTabSz="457203">
              <a:buClr>
                <a:srgbClr val="4D4D4D"/>
              </a:buClr>
              <a:buSzPct val="100000"/>
              <a:defRPr/>
            </a:pPr>
            <a:r>
              <a:rPr lang="en-US" sz="2400" b="1" dirty="0">
                <a:solidFill>
                  <a:srgbClr val="00CC66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Step 2: Deal with Outliers</a:t>
            </a:r>
            <a:endParaRPr lang="en-US" sz="2400" dirty="0">
              <a:solidFill>
                <a:srgbClr val="00CC66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CC66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Remove unusual values or✍️ Correct manually if possible</a:t>
            </a:r>
            <a:endParaRPr lang="en-US" sz="2400" b="1" dirty="0">
              <a:solidFill>
                <a:srgbClr val="00CC66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B3FABB-13CF-BDF9-0D9B-83198301217E}"/>
              </a:ext>
            </a:extLst>
          </p:cNvPr>
          <p:cNvSpPr/>
          <p:nvPr/>
        </p:nvSpPr>
        <p:spPr>
          <a:xfrm>
            <a:off x="510088" y="1840001"/>
            <a:ext cx="11429999" cy="874177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just" defTabSz="457203">
              <a:buClr>
                <a:srgbClr val="4D4D4D"/>
              </a:buClr>
              <a:buSzPct val="100000"/>
              <a:defRPr/>
            </a:pPr>
            <a:r>
              <a:rPr lang="en-US" sz="2400" b="1" dirty="0">
                <a:solidFill>
                  <a:srgbClr val="7030A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Step 1: Clean Data</a:t>
            </a:r>
            <a:endParaRPr lang="en-US" sz="2400" dirty="0">
              <a:solidFill>
                <a:srgbClr val="7030A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927106" lvl="1" indent="-457203" algn="just" defTabSz="457203"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7030A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Essential but time-consuming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597686-A7E1-C6A2-C337-DFB77117DCE0}"/>
              </a:ext>
            </a:extLst>
          </p:cNvPr>
          <p:cNvSpPr/>
          <p:nvPr/>
        </p:nvSpPr>
        <p:spPr>
          <a:xfrm>
            <a:off x="510088" y="1115898"/>
            <a:ext cx="11232259" cy="518383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just" defTabSz="457203">
              <a:buClr>
                <a:srgbClr val="4D4D4D"/>
              </a:buClr>
              <a:buSzPct val="100000"/>
              <a:defRPr/>
            </a:pPr>
            <a:r>
              <a:rPr lang="en-US" sz="2400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Raw data often has errors, outliers &amp; noise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1180F-AECC-1A13-2323-D136B263CEC8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D9ABBFF-8B69-2836-3596-1935ED96D983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Poor-Quality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AF11A-DB5C-1197-6AC5-66514B5F1994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9B7C54-0ABD-9572-C262-C75CB4EB79D0}"/>
              </a:ext>
            </a:extLst>
          </p:cNvPr>
          <p:cNvCxnSpPr>
            <a:cxnSpLocks/>
          </p:cNvCxnSpPr>
          <p:nvPr/>
        </p:nvCxnSpPr>
        <p:spPr>
          <a:xfrm>
            <a:off x="380999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98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F9F880-AD17-0EF8-83B3-22235897C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6791C9B-B28D-7571-C37A-7E074249AABE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2151A24-38BB-76F8-03FF-A1927BEE4A1A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Poor-Quality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4CE1D7-877E-2206-830B-180F58C0DDF6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EC72545-10C3-9131-E413-EA70C9ECDC47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0A28B44F-0CA4-50E2-E5B0-919BED26A13E}"/>
              </a:ext>
            </a:extLst>
          </p:cNvPr>
          <p:cNvSpPr txBox="1"/>
          <p:nvPr/>
        </p:nvSpPr>
        <p:spPr>
          <a:xfrm>
            <a:off x="381001" y="1141073"/>
            <a:ext cx="11429999" cy="488961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Irrelevant features: GIGO garbage-in-garbage-out: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Feature engineering improves data quality:  </a:t>
            </a:r>
          </a:p>
          <a:p>
            <a:pPr marL="1384308" lvl="2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Selection</a:t>
            </a:r>
          </a:p>
          <a:p>
            <a:pPr marL="1384308" lvl="2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Extraction</a:t>
            </a:r>
          </a:p>
          <a:p>
            <a:pPr marL="1384308" lvl="2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Gathering 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11339315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E23E9-6DDC-670F-C568-DD6BD894B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532EE4-3A8B-E24C-BD87-27BCF0F2CF9A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Which Model Fits the Data Right?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3A1FAA-43D6-4A40-749B-A94740F55F34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endParaRPr 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47DC8-15B0-974E-535E-481056BC42B8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9DB91C-C34D-D768-6CBF-64AB1C937873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286051B-8388-3F40-DC74-618C3EE7F2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384" b="52110"/>
          <a:stretch>
            <a:fillRect/>
          </a:stretch>
        </p:blipFill>
        <p:spPr>
          <a:xfrm>
            <a:off x="877758" y="1654625"/>
            <a:ext cx="10436493" cy="1905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A465F1-3CC6-41CD-029E-D8DB735B8D80}"/>
              </a:ext>
            </a:extLst>
          </p:cNvPr>
          <p:cNvSpPr txBox="1"/>
          <p:nvPr/>
        </p:nvSpPr>
        <p:spPr>
          <a:xfrm>
            <a:off x="3744686" y="1383267"/>
            <a:ext cx="1306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Overfitting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F6040-F226-5347-B307-132B467FBD75}"/>
              </a:ext>
            </a:extLst>
          </p:cNvPr>
          <p:cNvSpPr txBox="1"/>
          <p:nvPr/>
        </p:nvSpPr>
        <p:spPr>
          <a:xfrm>
            <a:off x="3744686" y="3995449"/>
            <a:ext cx="1306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Overfitting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A4DB6-CFA5-581A-29E2-399EFC8CFF64}"/>
              </a:ext>
            </a:extLst>
          </p:cNvPr>
          <p:cNvSpPr txBox="1"/>
          <p:nvPr/>
        </p:nvSpPr>
        <p:spPr>
          <a:xfrm>
            <a:off x="6611619" y="1383267"/>
            <a:ext cx="1306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Right Fit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EA746-B10D-EDD8-F17E-34A926FD17BB}"/>
              </a:ext>
            </a:extLst>
          </p:cNvPr>
          <p:cNvSpPr txBox="1"/>
          <p:nvPr/>
        </p:nvSpPr>
        <p:spPr>
          <a:xfrm>
            <a:off x="6611619" y="3995449"/>
            <a:ext cx="1306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Right Fit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F07D4A-BAD6-0507-325A-948A1956377D}"/>
              </a:ext>
            </a:extLst>
          </p:cNvPr>
          <p:cNvSpPr txBox="1"/>
          <p:nvPr/>
        </p:nvSpPr>
        <p:spPr>
          <a:xfrm>
            <a:off x="8886733" y="1383267"/>
            <a:ext cx="1458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Underfitting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391F50-F604-0FEC-C2F5-9B38810F4A02}"/>
              </a:ext>
            </a:extLst>
          </p:cNvPr>
          <p:cNvSpPr txBox="1"/>
          <p:nvPr/>
        </p:nvSpPr>
        <p:spPr>
          <a:xfrm>
            <a:off x="8886733" y="3995449"/>
            <a:ext cx="1458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Underfitting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DD5107-2990-1E3A-DAB9-75327FDCDDBE}"/>
              </a:ext>
            </a:extLst>
          </p:cNvPr>
          <p:cNvSpPr txBox="1"/>
          <p:nvPr/>
        </p:nvSpPr>
        <p:spPr>
          <a:xfrm>
            <a:off x="2960918" y="1752925"/>
            <a:ext cx="511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6F7D85-AC98-A24E-9017-E240D7A3DFDE}"/>
              </a:ext>
            </a:extLst>
          </p:cNvPr>
          <p:cNvSpPr txBox="1"/>
          <p:nvPr/>
        </p:nvSpPr>
        <p:spPr>
          <a:xfrm>
            <a:off x="5655855" y="1752925"/>
            <a:ext cx="511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933175-DA04-A9D7-DD51-D6471484F8D1}"/>
              </a:ext>
            </a:extLst>
          </p:cNvPr>
          <p:cNvSpPr txBox="1"/>
          <p:nvPr/>
        </p:nvSpPr>
        <p:spPr>
          <a:xfrm>
            <a:off x="8192953" y="1752924"/>
            <a:ext cx="511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86BC64-09AD-703E-8872-00A6E648160C}"/>
              </a:ext>
            </a:extLst>
          </p:cNvPr>
          <p:cNvSpPr txBox="1"/>
          <p:nvPr/>
        </p:nvSpPr>
        <p:spPr>
          <a:xfrm>
            <a:off x="2967087" y="4295080"/>
            <a:ext cx="511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651A4B-4631-DFA4-DA15-71BE2E2C5281}"/>
              </a:ext>
            </a:extLst>
          </p:cNvPr>
          <p:cNvSpPr txBox="1"/>
          <p:nvPr/>
        </p:nvSpPr>
        <p:spPr>
          <a:xfrm>
            <a:off x="5662025" y="4295080"/>
            <a:ext cx="511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8AD6EB-49FF-ED30-7B5F-4F2FD18EA1C4}"/>
              </a:ext>
            </a:extLst>
          </p:cNvPr>
          <p:cNvSpPr txBox="1"/>
          <p:nvPr/>
        </p:nvSpPr>
        <p:spPr>
          <a:xfrm>
            <a:off x="8199122" y="4295080"/>
            <a:ext cx="511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ACAA07-2FBD-7FEE-51E4-DFA64AC0204B}"/>
              </a:ext>
            </a:extLst>
          </p:cNvPr>
          <p:cNvSpPr/>
          <p:nvPr/>
        </p:nvSpPr>
        <p:spPr>
          <a:xfrm>
            <a:off x="1240976" y="1299535"/>
            <a:ext cx="9568541" cy="2336295"/>
          </a:xfrm>
          <a:prstGeom prst="round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39DAF0-0FDE-894F-7E54-79C49557D9E1}"/>
              </a:ext>
            </a:extLst>
          </p:cNvPr>
          <p:cNvSpPr/>
          <p:nvPr/>
        </p:nvSpPr>
        <p:spPr>
          <a:xfrm>
            <a:off x="1240976" y="3984497"/>
            <a:ext cx="9568541" cy="2220679"/>
          </a:xfrm>
          <a:prstGeom prst="roundRect">
            <a:avLst/>
          </a:prstGeom>
          <a:noFill/>
          <a:ln w="38100">
            <a:solidFill>
              <a:srgbClr val="66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83A5BB-5B1E-3025-6229-E5616FE9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565" b="8928"/>
          <a:stretch>
            <a:fillRect/>
          </a:stretch>
        </p:blipFill>
        <p:spPr>
          <a:xfrm>
            <a:off x="877758" y="4201879"/>
            <a:ext cx="10436493" cy="19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7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5" grpId="0"/>
      <p:bldP spid="20" grpId="0"/>
      <p:bldP spid="21" grpId="0"/>
      <p:bldP spid="22" grpId="0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CB1C6-FDC7-6D46-A39F-3FC0A88AE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6E4656-6206-3C7C-63B7-4C21C437D81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2B90307-5063-4745-55F6-4840884ACA97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Overfitting the 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06E195-7690-318F-41D0-1F9F5F01FE8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DE235A-6A5E-EAF1-234D-466637142F5D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BB13B077-6FF6-E898-20C8-D79567294376}"/>
              </a:ext>
            </a:extLst>
          </p:cNvPr>
          <p:cNvSpPr txBox="1"/>
          <p:nvPr/>
        </p:nvSpPr>
        <p:spPr>
          <a:xfrm>
            <a:off x="381001" y="1141070"/>
            <a:ext cx="11430003" cy="52488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Overfitting: 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model performs well on training data but fails to generalize (fails on new data).</a:t>
            </a:r>
            <a:endParaRPr 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Causes: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Noisy or small training data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Complex model on small data 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Irrelevant features create false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13935-B26B-D6D5-685A-1889B59243DE}"/>
              </a:ext>
            </a:extLst>
          </p:cNvPr>
          <p:cNvSpPr txBox="1"/>
          <p:nvPr/>
        </p:nvSpPr>
        <p:spPr>
          <a:xfrm>
            <a:off x="8174369" y="6183086"/>
            <a:ext cx="2089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800" dirty="0">
                <a:solidFill>
                  <a:srgbClr val="C00000"/>
                </a:solidFill>
                <a:latin typeface="Aptos" panose="020B0004020202020204" pitchFamily="34" charset="0"/>
              </a:rPr>
              <a:t>Overfitting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A787A-ED73-1EE9-99A7-B11AE4324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05" y="2212450"/>
            <a:ext cx="5183601" cy="39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93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267AF-C184-1C99-762A-5F17FFAC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95BD5BE-C38F-803A-BD83-1BA92613D118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EFFCAF4-423D-4839-E311-594BA809F886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Overfitting the 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EE8FEF-15B2-7BCE-4D96-0235DCAA9E80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698A3AB-034B-0030-96E0-1EA515317FE9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9F4D61E0-E481-8594-8B90-FD1D95C3A918}"/>
              </a:ext>
            </a:extLst>
          </p:cNvPr>
          <p:cNvSpPr txBox="1"/>
          <p:nvPr/>
        </p:nvSpPr>
        <p:spPr>
          <a:xfrm>
            <a:off x="380997" y="1141070"/>
            <a:ext cx="11430000" cy="52488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New Zealand, Norway, Sweden, Switzerland: Life satisfaction &gt; 7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Model finds pattern: ‘w’ means happy countries (Bad rule)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How about Rwanda, Zimbabwe?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2C521-1862-6336-75EF-756170287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25" y="2929050"/>
            <a:ext cx="9009952" cy="3115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BFEBA8-8AD2-E860-92E3-D3A4EDF7BED3}"/>
              </a:ext>
            </a:extLst>
          </p:cNvPr>
          <p:cNvSpPr txBox="1"/>
          <p:nvPr/>
        </p:nvSpPr>
        <p:spPr>
          <a:xfrm>
            <a:off x="3620094" y="6128309"/>
            <a:ext cx="49518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400" dirty="0">
                <a:solidFill>
                  <a:srgbClr val="C00000"/>
                </a:solidFill>
                <a:latin typeface="Aptos" panose="020B0004020202020204" pitchFamily="34" charset="0"/>
              </a:rPr>
              <a:t>Overfitting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160963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29255D-923B-D9AF-40EE-69E87EADC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F31FD5A-CF1C-C0D6-DA69-924BAF19B6ED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80D897B-A23F-6021-40C4-5B00868D9503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Solution to Overfitting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6EB13-5E34-3FCC-BA78-BD369BF03F38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BDE383B-228C-C6F0-6FD4-775A8DC29A94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DA6C1B1E-5771-763B-103E-E92759F799D7}"/>
              </a:ext>
            </a:extLst>
          </p:cNvPr>
          <p:cNvSpPr txBox="1"/>
          <p:nvPr/>
        </p:nvSpPr>
        <p:spPr>
          <a:xfrm>
            <a:off x="380997" y="1141070"/>
            <a:ext cx="11430000" cy="52488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Collect more data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Reduce noise (fix errors, remove outliers)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Simplify the model: fewer parameters, fewer attributes, constrain the model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Limiting the model to make it simpler is called </a:t>
            </a:r>
            <a:r>
              <a:rPr lang="en-US" sz="2400" b="1" dirty="0">
                <a:solidFill>
                  <a:srgbClr val="FF5050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Regularization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EF278-F914-5DCA-805A-DCA0D670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681" y="2991498"/>
            <a:ext cx="9296779" cy="3228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A83AD0-B663-26FB-4DF9-BD7EF93CA8AE}"/>
              </a:ext>
            </a:extLst>
          </p:cNvPr>
          <p:cNvSpPr txBox="1"/>
          <p:nvPr/>
        </p:nvSpPr>
        <p:spPr>
          <a:xfrm>
            <a:off x="3034690" y="6202630"/>
            <a:ext cx="61226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3"/>
            <a:r>
              <a:rPr lang="en-US" sz="2400" dirty="0">
                <a:solidFill>
                  <a:srgbClr val="C00000"/>
                </a:solidFill>
                <a:latin typeface="Aptos" panose="020B0004020202020204" pitchFamily="34" charset="0"/>
              </a:rPr>
              <a:t>Regularization reduces the risk of overfitting</a:t>
            </a:r>
          </a:p>
        </p:txBody>
      </p:sp>
    </p:spTree>
    <p:extLst>
      <p:ext uri="{BB962C8B-B14F-4D97-AF65-F5344CB8AC3E}">
        <p14:creationId xmlns:p14="http://schemas.microsoft.com/office/powerpoint/2010/main" val="9480836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59EB8E-F8B5-CBBF-85C5-F0F9E0F8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762D10-8F54-B1EB-6AC3-3AD51524DA83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5F1EB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F507067-5D57-9C14-DD58-5AB55498A639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cs typeface="Arial" panose="020B0604020202020204" pitchFamily="34" charset="0"/>
              </a:rPr>
              <a:t>Underfitting the 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37A2E-43E7-BCC4-FF21-E2DD468532C5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1C0D80-BA3A-937E-C285-3379FA0FC4D3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D36874F1-B762-7682-E2F1-FC9EDFA006C4}"/>
              </a:ext>
            </a:extLst>
          </p:cNvPr>
          <p:cNvSpPr txBox="1"/>
          <p:nvPr/>
        </p:nvSpPr>
        <p:spPr>
          <a:xfrm>
            <a:off x="381001" y="1141070"/>
            <a:ext cx="11430003" cy="52488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lvl="0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Underfitting: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Opposite to overfitting.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Model performance is bad on both training and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 testing (new unseen) data.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Arial" panose="020B0604020202020204" pitchFamily="34" charset="0"/>
            </a:endParaRPr>
          </a:p>
          <a:p>
            <a:pPr marL="469903" marR="0" lvl="0" indent="-457203" algn="just" defTabSz="457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Arial" panose="020B0604020202020204" pitchFamily="34" charset="0"/>
            </a:endParaRPr>
          </a:p>
          <a:p>
            <a:pPr marL="469903" marR="0" lvl="0" indent="-457203" algn="just" defTabSz="457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Causes:</a:t>
            </a:r>
          </a:p>
          <a:p>
            <a:pPr marL="927106" marR="0" lvl="1" indent="-457203" algn="just" defTabSz="457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Model is too simple to learn data patterns</a:t>
            </a:r>
          </a:p>
          <a:p>
            <a:pPr marL="927106" marR="0" lvl="1" indent="-457203" algn="just" defTabSz="457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marR="0" lvl="0" indent="-457203" algn="just" defTabSz="457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CC66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Solution:</a:t>
            </a:r>
          </a:p>
          <a:p>
            <a:pPr marL="927106" marR="0" lvl="1" indent="-457203" algn="just" defTabSz="457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Select more powerful model (more parameters)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Feed better features (Feature Engineering)</a:t>
            </a:r>
          </a:p>
          <a:p>
            <a:pPr marL="927106" lvl="1" indent="-457203" algn="just" defTabSz="457203"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Remove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Arial" panose="020B0604020202020204" pitchFamily="34" charset="0"/>
              </a:rPr>
              <a:t>th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 constraints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Arial" panose="020B0604020202020204" pitchFamily="34" charset="0"/>
            </a:endParaRPr>
          </a:p>
          <a:p>
            <a:pPr marL="927106" marR="0" lvl="1" indent="-457203" algn="just" defTabSz="457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6126D-CBF9-5B56-0AA2-819035D1E120}"/>
              </a:ext>
            </a:extLst>
          </p:cNvPr>
          <p:cNvSpPr txBox="1"/>
          <p:nvPr/>
        </p:nvSpPr>
        <p:spPr>
          <a:xfrm>
            <a:off x="8706805" y="6183086"/>
            <a:ext cx="2089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Underfitting</a:t>
            </a:r>
          </a:p>
        </p:txBody>
      </p:sp>
      <p:pic>
        <p:nvPicPr>
          <p:cNvPr id="2050" name="Picture 2" descr="Understanding Overfitting and Underfitting in Machine Learning | by ankit  sharma | GoPenAI">
            <a:extLst>
              <a:ext uri="{FF2B5EF4-FFF2-40B4-BE49-F238E27FC236}">
                <a16:creationId xmlns:a16="http://schemas.microsoft.com/office/drawing/2014/main" id="{E7DFFEA8-3D45-70E9-A25F-A4BE418D0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4767" r="7649" b="14222"/>
          <a:stretch>
            <a:fillRect/>
          </a:stretch>
        </p:blipFill>
        <p:spPr bwMode="auto">
          <a:xfrm>
            <a:off x="7673985" y="2996133"/>
            <a:ext cx="3970147" cy="318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7344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43922-D560-1751-55DF-FB30C535F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4AC15BB-BBA5-3546-128E-46C96D0FA1A6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6921AE2-E742-8C63-630E-08C7B208BBCA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Example: ECG Prediction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8D9832-3B65-C50E-A4BF-7017E347BB1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9731B33-48FA-600A-D905-8C3E97E90521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027D4CA1-F271-7011-00A6-D11E818F4464}"/>
              </a:ext>
            </a:extLst>
          </p:cNvPr>
          <p:cNvSpPr txBox="1"/>
          <p:nvPr/>
        </p:nvSpPr>
        <p:spPr>
          <a:xfrm>
            <a:off x="381001" y="1141074"/>
            <a:ext cx="11429999" cy="22879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27106" lvl="1" indent="-457203" algn="just" defTabSz="457203">
              <a:spcAft>
                <a:spcPts val="18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F7263C-5A49-B678-3129-DB12130450AE}"/>
              </a:ext>
            </a:extLst>
          </p:cNvPr>
          <p:cNvSpPr txBox="1"/>
          <p:nvPr/>
        </p:nvSpPr>
        <p:spPr>
          <a:xfrm>
            <a:off x="380997" y="1141070"/>
            <a:ext cx="11430000" cy="52488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Examples of (parts of) the measured ECG signals from three different hearts.</a:t>
            </a:r>
            <a:endParaRPr lang="en-US" sz="2400" b="1" dirty="0">
              <a:solidFill>
                <a:srgbClr val="FF505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E0BF88-1F94-B8A6-CA80-CB1FC732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80" y="1654925"/>
            <a:ext cx="7468040" cy="49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49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996F7F-D9E3-B6ED-C392-251A4C9DF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E942D2-836F-685B-07FD-4C40F7711C10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637D17E-B843-E445-A525-E2C60ED070F3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Example: ECG Prediction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29812-FFEE-D65E-C8F8-2B3B09780DDA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55F3857-530A-C423-38B0-E310936E5EA8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C7A36127-2564-26AF-6CFB-5A925F14A697}"/>
              </a:ext>
            </a:extLst>
          </p:cNvPr>
          <p:cNvSpPr txBox="1"/>
          <p:nvPr/>
        </p:nvSpPr>
        <p:spPr>
          <a:xfrm>
            <a:off x="381001" y="1141074"/>
            <a:ext cx="11429999" cy="22879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27106" lvl="1" indent="-457203" algn="just" defTabSz="457203">
              <a:spcAft>
                <a:spcPts val="18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295B7CC-11ED-E359-90D0-33D173F1AE37}"/>
              </a:ext>
            </a:extLst>
          </p:cNvPr>
          <p:cNvSpPr txBox="1"/>
          <p:nvPr/>
        </p:nvSpPr>
        <p:spPr>
          <a:xfrm>
            <a:off x="380997" y="1141070"/>
            <a:ext cx="11430000" cy="52488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Illustrating the supervised machine learning process with training to the left and then the use of the trained model to the right.</a:t>
            </a:r>
            <a:endParaRPr lang="en-US" sz="2400" b="1" dirty="0">
              <a:solidFill>
                <a:srgbClr val="FF505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77825-44DD-2BFC-6176-8BEB06328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25" y="2091803"/>
            <a:ext cx="10824629" cy="42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3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F9651-BEB5-99D4-B2C0-18E617B80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C5E7962-6294-4955-7F1D-C554394CA8B4}"/>
              </a:ext>
            </a:extLst>
          </p:cNvPr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2356CE0-3A04-4124-004C-8B2046F2E9A3}"/>
                </a:ext>
              </a:extLst>
            </p:cNvPr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E337514-DCCB-4CB1-D2D8-9CF0E25E973D}"/>
              </a:ext>
            </a:extLst>
          </p:cNvPr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AEF350F-ABDB-B54C-569B-B6508DB0462F}"/>
                </a:ext>
              </a:extLst>
            </p:cNvPr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AF514A6-679B-E5EC-E62F-AEB980530445}"/>
                </a:ext>
              </a:extLst>
            </p:cNvPr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defTabSz="609634">
                <a:lnSpc>
                  <a:spcPts val="3240"/>
                </a:lnSpc>
              </a:pPr>
              <a:r>
                <a:rPr lang="en-US" sz="3000" b="1" dirty="0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What is Artificial Intelligence (AI)?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AAAC63C-69BC-0A07-8BA1-A212B9BBD58F}"/>
              </a:ext>
            </a:extLst>
          </p:cNvPr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45B8EEE-0124-1245-34BE-81AB6566C40C}"/>
                </a:ext>
              </a:extLst>
            </p:cNvPr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DDD0E786-36D7-0D2B-B183-586FAAE6E2EC}"/>
              </a:ext>
            </a:extLst>
          </p:cNvPr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D41B0CF-AF64-4DF5-B22E-81A77254C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15" y="1753463"/>
            <a:ext cx="2466317" cy="30191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4A7934-00B2-41B2-BB40-673359CCD9E2}"/>
              </a:ext>
            </a:extLst>
          </p:cNvPr>
          <p:cNvSpPr txBox="1"/>
          <p:nvPr/>
        </p:nvSpPr>
        <p:spPr>
          <a:xfrm>
            <a:off x="1277734" y="1353352"/>
            <a:ext cx="1934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4EC74C-216C-D8D8-D459-216474D9FAB8}"/>
              </a:ext>
            </a:extLst>
          </p:cNvPr>
          <p:cNvSpPr txBox="1"/>
          <p:nvPr/>
        </p:nvSpPr>
        <p:spPr>
          <a:xfrm>
            <a:off x="724379" y="5030420"/>
            <a:ext cx="2727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434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Intelligence is the attribute of Humans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5BAC128-BD7B-D72B-C86B-11F6AB7A8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764" y="1753468"/>
            <a:ext cx="2468880" cy="301916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BCF30A2-F079-15E0-2D51-AB22F7F92619}"/>
              </a:ext>
            </a:extLst>
          </p:cNvPr>
          <p:cNvSpPr txBox="1"/>
          <p:nvPr/>
        </p:nvSpPr>
        <p:spPr>
          <a:xfrm>
            <a:off x="8816292" y="1353352"/>
            <a:ext cx="1934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FB363B-3B2A-9538-EBD8-065701644D14}"/>
              </a:ext>
            </a:extLst>
          </p:cNvPr>
          <p:cNvSpPr txBox="1"/>
          <p:nvPr/>
        </p:nvSpPr>
        <p:spPr>
          <a:xfrm>
            <a:off x="8248671" y="5030418"/>
            <a:ext cx="2899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4343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Mimic the human intelligence in machine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D1AB552-D37A-7012-854E-FE5E1FA92FE6}"/>
              </a:ext>
            </a:extLst>
          </p:cNvPr>
          <p:cNvSpPr/>
          <p:nvPr/>
        </p:nvSpPr>
        <p:spPr>
          <a:xfrm>
            <a:off x="4745741" y="2212313"/>
            <a:ext cx="2551523" cy="235169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34F17F-A979-811B-C04B-FBA8150D5B01}"/>
              </a:ext>
            </a:extLst>
          </p:cNvPr>
          <p:cNvSpPr txBox="1"/>
          <p:nvPr/>
        </p:nvSpPr>
        <p:spPr>
          <a:xfrm>
            <a:off x="4815946" y="2647854"/>
            <a:ext cx="2454919" cy="12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>
                <a:solidFill>
                  <a:srgbClr val="FF59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(AI)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2EA1D2-CD51-58BE-8665-13811AD671CD}"/>
              </a:ext>
            </a:extLst>
          </p:cNvPr>
          <p:cNvSpPr/>
          <p:nvPr/>
        </p:nvSpPr>
        <p:spPr>
          <a:xfrm>
            <a:off x="4332177" y="5030422"/>
            <a:ext cx="35276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32363E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A way to make machines think and behave intelligently.</a:t>
            </a:r>
          </a:p>
        </p:txBody>
      </p:sp>
    </p:spTree>
    <p:extLst>
      <p:ext uri="{BB962C8B-B14F-4D97-AF65-F5344CB8AC3E}">
        <p14:creationId xmlns:p14="http://schemas.microsoft.com/office/powerpoint/2010/main" val="63820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 animBg="1"/>
      <p:bldP spid="44" grpId="0"/>
      <p:bldP spid="4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23937-2EC7-5A86-A61D-A72644BE7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2BEA6D-A9DE-D9E6-8EAF-F231A4BB9085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9455EC6-6BF8-49E0-2F91-D4FF8D99F05E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Example: Soccer Goal Scoring Probability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459DE2-6155-2130-523E-4ADC6F3BB63E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B12BCD8-41D0-72F9-1493-E4174BD10F85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BBC34B62-93B6-BF97-2896-DDB37257BF0D}"/>
              </a:ext>
            </a:extLst>
          </p:cNvPr>
          <p:cNvSpPr txBox="1"/>
          <p:nvPr/>
        </p:nvSpPr>
        <p:spPr>
          <a:xfrm>
            <a:off x="381001" y="1141074"/>
            <a:ext cx="11429999" cy="22879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27106" lvl="1" indent="-457203" algn="just" defTabSz="457203">
              <a:spcAft>
                <a:spcPts val="18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DF8CA5B-25A3-C84F-68D3-415EB0628CEC}"/>
              </a:ext>
            </a:extLst>
          </p:cNvPr>
          <p:cNvSpPr txBox="1"/>
          <p:nvPr/>
        </p:nvSpPr>
        <p:spPr>
          <a:xfrm>
            <a:off x="380997" y="1141070"/>
            <a:ext cx="11430000" cy="52488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Using ML (logistic regression) we can obtain a predicted probability of scoring a goal from any position, illustrated using a heat map.</a:t>
            </a:r>
            <a:endParaRPr lang="en-US" sz="2400" b="1" dirty="0">
              <a:solidFill>
                <a:srgbClr val="FF5050"/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67F0B9-DC8A-6FF3-499D-03458059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27" y="2098281"/>
            <a:ext cx="6755146" cy="451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962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100B55-EB62-CBEE-1E7E-E83DBC5D3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0E0DDE-A05C-32C5-1B9B-FC4FD9CC3979}"/>
              </a:ext>
            </a:extLst>
          </p:cNvPr>
          <p:cNvSpPr/>
          <p:nvPr/>
        </p:nvSpPr>
        <p:spPr>
          <a:xfrm>
            <a:off x="208280" y="-657"/>
            <a:ext cx="11983720" cy="914400"/>
          </a:xfrm>
          <a:prstGeom prst="rect">
            <a:avLst/>
          </a:prstGeom>
          <a:solidFill>
            <a:srgbClr val="F5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F5F1EB"/>
              </a:solidFill>
              <a:latin typeface="Aptos" panose="020B00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15C63D2-D09F-8FC6-9278-DF56AF0ECEF2}"/>
              </a:ext>
            </a:extLst>
          </p:cNvPr>
          <p:cNvSpPr txBox="1">
            <a:spLocks/>
          </p:cNvSpPr>
          <p:nvPr/>
        </p:nvSpPr>
        <p:spPr>
          <a:xfrm>
            <a:off x="578738" y="2"/>
            <a:ext cx="10846213" cy="913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defRPr/>
            </a:pPr>
            <a:r>
              <a:rPr 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Example: Pixel-wise class prediction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9F4A5-1293-3806-8C04-3E37D418A762}"/>
              </a:ext>
            </a:extLst>
          </p:cNvPr>
          <p:cNvSpPr/>
          <p:nvPr/>
        </p:nvSpPr>
        <p:spPr>
          <a:xfrm>
            <a:off x="0" y="-657"/>
            <a:ext cx="20828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B803738-417E-C5AE-D8D9-CB7D66B1425B}"/>
              </a:ext>
            </a:extLst>
          </p:cNvPr>
          <p:cNvCxnSpPr>
            <a:cxnSpLocks/>
          </p:cNvCxnSpPr>
          <p:nvPr/>
        </p:nvCxnSpPr>
        <p:spPr>
          <a:xfrm>
            <a:off x="381000" y="997477"/>
            <a:ext cx="11430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bject 3">
            <a:extLst>
              <a:ext uri="{FF2B5EF4-FFF2-40B4-BE49-F238E27FC236}">
                <a16:creationId xmlns:a16="http://schemas.microsoft.com/office/drawing/2014/main" id="{339D552C-6B6B-301B-91E5-FB631A3CD7F4}"/>
              </a:ext>
            </a:extLst>
          </p:cNvPr>
          <p:cNvSpPr txBox="1"/>
          <p:nvPr/>
        </p:nvSpPr>
        <p:spPr>
          <a:xfrm>
            <a:off x="381001" y="1141074"/>
            <a:ext cx="11429999" cy="22879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27106" lvl="1" indent="-457203" algn="just" defTabSz="457203">
              <a:spcAft>
                <a:spcPts val="1800"/>
              </a:spcAft>
              <a:buClr>
                <a:srgbClr val="4D4D4D"/>
              </a:buClr>
              <a:buSzPct val="120000"/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41B77B7-E7B7-3B23-019F-7AD59EB17830}"/>
              </a:ext>
            </a:extLst>
          </p:cNvPr>
          <p:cNvSpPr txBox="1"/>
          <p:nvPr/>
        </p:nvSpPr>
        <p:spPr>
          <a:xfrm>
            <a:off x="380997" y="1141070"/>
            <a:ext cx="5715003" cy="52488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Predictions (bottom part) generated by semantic segmentation model.</a:t>
            </a: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469903" indent="-457203" algn="just" defTabSz="457203">
              <a:spcAft>
                <a:spcPts val="600"/>
              </a:spcAft>
              <a:buClr>
                <a:srgbClr val="4D4D4D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tos" panose="020B0004020202020204" pitchFamily="34" charset="0"/>
                <a:cs typeface="Arial" panose="020B0604020202020204" pitchFamily="34" charset="0"/>
              </a:rPr>
              <a:t>Classify each pixel as either car (blue), traffic sign (yellow), pavement (purple), or tree (green).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FF05B6-3D15-327A-9E54-3FFB14A83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950" y="1081210"/>
            <a:ext cx="5479648" cy="554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0F94D-0ABF-94AA-0DE9-A6C90077D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73C530-21EA-3D1E-975A-A9F3FC1EA1D6}"/>
              </a:ext>
            </a:extLst>
          </p:cNvPr>
          <p:cNvGrpSpPr/>
          <p:nvPr/>
        </p:nvGrpSpPr>
        <p:grpSpPr>
          <a:xfrm>
            <a:off x="208280" y="-657"/>
            <a:ext cx="11983720" cy="914400"/>
            <a:chOff x="0" y="0"/>
            <a:chExt cx="23967440" cy="1828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5CA03F6-DAF2-0701-3F0A-585850E13E41}"/>
                </a:ext>
              </a:extLst>
            </p:cNvPr>
            <p:cNvSpPr/>
            <p:nvPr/>
          </p:nvSpPr>
          <p:spPr>
            <a:xfrm>
              <a:off x="0" y="0"/>
              <a:ext cx="23967439" cy="1828800"/>
            </a:xfrm>
            <a:custGeom>
              <a:avLst/>
              <a:gdLst/>
              <a:ahLst/>
              <a:cxnLst/>
              <a:rect l="l" t="t" r="r" b="b"/>
              <a:pathLst>
                <a:path w="23967439" h="1828800">
                  <a:moveTo>
                    <a:pt x="0" y="0"/>
                  </a:moveTo>
                  <a:lnTo>
                    <a:pt x="23967439" y="0"/>
                  </a:lnTo>
                  <a:lnTo>
                    <a:pt x="2396743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5F1EB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D7228B6-9D45-EBCA-0545-5D6025054099}"/>
              </a:ext>
            </a:extLst>
          </p:cNvPr>
          <p:cNvGrpSpPr/>
          <p:nvPr/>
        </p:nvGrpSpPr>
        <p:grpSpPr>
          <a:xfrm>
            <a:off x="578738" y="2"/>
            <a:ext cx="10846213" cy="913743"/>
            <a:chOff x="0" y="0"/>
            <a:chExt cx="21692426" cy="182748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3D955C5-A0BC-05AA-33D1-A5C6CC833BAA}"/>
                </a:ext>
              </a:extLst>
            </p:cNvPr>
            <p:cNvSpPr/>
            <p:nvPr/>
          </p:nvSpPr>
          <p:spPr>
            <a:xfrm>
              <a:off x="0" y="0"/>
              <a:ext cx="21692426" cy="1827484"/>
            </a:xfrm>
            <a:custGeom>
              <a:avLst/>
              <a:gdLst/>
              <a:ahLst/>
              <a:cxnLst/>
              <a:rect l="l" t="t" r="r" b="b"/>
              <a:pathLst>
                <a:path w="21692426" h="1827484">
                  <a:moveTo>
                    <a:pt x="0" y="0"/>
                  </a:moveTo>
                  <a:lnTo>
                    <a:pt x="21692426" y="0"/>
                  </a:lnTo>
                  <a:lnTo>
                    <a:pt x="21692426" y="1827484"/>
                  </a:lnTo>
                  <a:lnTo>
                    <a:pt x="0" y="18274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B5FB72B-0C3D-AC25-365A-0F0DBFCEAB31}"/>
                </a:ext>
              </a:extLst>
            </p:cNvPr>
            <p:cNvSpPr txBox="1"/>
            <p:nvPr/>
          </p:nvSpPr>
          <p:spPr>
            <a:xfrm>
              <a:off x="0" y="57150"/>
              <a:ext cx="21692426" cy="177033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defTabSz="609634">
                <a:lnSpc>
                  <a:spcPts val="3240"/>
                </a:lnSpc>
              </a:pPr>
              <a:r>
                <a:rPr lang="en-US" sz="3000" b="1" dirty="0">
                  <a:solidFill>
                    <a:srgbClr val="40404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What is Machine Learning?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544CC54-59EB-5447-8FA3-2F7E215811C8}"/>
              </a:ext>
            </a:extLst>
          </p:cNvPr>
          <p:cNvGrpSpPr/>
          <p:nvPr/>
        </p:nvGrpSpPr>
        <p:grpSpPr>
          <a:xfrm>
            <a:off x="0" y="-657"/>
            <a:ext cx="208280" cy="914400"/>
            <a:chOff x="0" y="0"/>
            <a:chExt cx="416560" cy="1828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2FB3976-2E80-3E31-9899-7252236FBBCF}"/>
                </a:ext>
              </a:extLst>
            </p:cNvPr>
            <p:cNvSpPr/>
            <p:nvPr/>
          </p:nvSpPr>
          <p:spPr>
            <a:xfrm>
              <a:off x="0" y="0"/>
              <a:ext cx="416560" cy="1828800"/>
            </a:xfrm>
            <a:custGeom>
              <a:avLst/>
              <a:gdLst/>
              <a:ahLst/>
              <a:cxnLst/>
              <a:rect l="l" t="t" r="r" b="b"/>
              <a:pathLst>
                <a:path w="416560" h="1828800">
                  <a:moveTo>
                    <a:pt x="0" y="0"/>
                  </a:moveTo>
                  <a:lnTo>
                    <a:pt x="416560" y="0"/>
                  </a:lnTo>
                  <a:lnTo>
                    <a:pt x="416560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pPr defTabSz="609634"/>
              <a:endParaRPr lang="en-US" sz="1200" dirty="0">
                <a:solidFill>
                  <a:prstClr val="black"/>
                </a:solidFill>
                <a:latin typeface="Aptos" panose="020B0004020202020204" pitchFamily="34" charset="0"/>
              </a:endParaRPr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43F8E695-AE1D-8A44-DB56-06DEA91A694D}"/>
              </a:ext>
            </a:extLst>
          </p:cNvPr>
          <p:cNvSpPr/>
          <p:nvPr/>
        </p:nvSpPr>
        <p:spPr>
          <a:xfrm rot="5720">
            <a:off x="371469" y="991127"/>
            <a:ext cx="1144906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4"/>
            <a:endParaRPr lang="en-US" sz="1200" dirty="0">
              <a:solidFill>
                <a:prstClr val="black"/>
              </a:solidFill>
              <a:latin typeface="Aptos" panose="020B00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D94DA1-FAA1-F928-6145-31EFFBBE2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762" y="4630126"/>
            <a:ext cx="1833316" cy="1593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E94010-A4D5-0501-8F42-58A59EB16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964" y="4630126"/>
            <a:ext cx="1880741" cy="1593052"/>
          </a:xfrm>
          <a:prstGeom prst="rect">
            <a:avLst/>
          </a:prstGeom>
        </p:spPr>
      </p:pic>
      <p:sp>
        <p:nvSpPr>
          <p:cNvPr id="14" name="Right Arrow 43">
            <a:extLst>
              <a:ext uri="{FF2B5EF4-FFF2-40B4-BE49-F238E27FC236}">
                <a16:creationId xmlns:a16="http://schemas.microsoft.com/office/drawing/2014/main" id="{3A2E97C8-1A06-30D6-93C2-4C8DE6F6EC39}"/>
              </a:ext>
            </a:extLst>
          </p:cNvPr>
          <p:cNvSpPr/>
          <p:nvPr/>
        </p:nvSpPr>
        <p:spPr>
          <a:xfrm>
            <a:off x="5420001" y="5103266"/>
            <a:ext cx="826841" cy="617527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0950B4-2460-0D61-F1D7-842F0B22D964}"/>
              </a:ext>
            </a:extLst>
          </p:cNvPr>
          <p:cNvSpPr txBox="1"/>
          <p:nvPr/>
        </p:nvSpPr>
        <p:spPr>
          <a:xfrm>
            <a:off x="6195037" y="4364104"/>
            <a:ext cx="216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</a:p>
        </p:txBody>
      </p:sp>
      <p:sp>
        <p:nvSpPr>
          <p:cNvPr id="16" name="Rounded Rectangle 46">
            <a:extLst>
              <a:ext uri="{FF2B5EF4-FFF2-40B4-BE49-F238E27FC236}">
                <a16:creationId xmlns:a16="http://schemas.microsoft.com/office/drawing/2014/main" id="{57CD92BC-7CDA-A836-58D5-C1DE0FC470F8}"/>
              </a:ext>
            </a:extLst>
          </p:cNvPr>
          <p:cNvSpPr/>
          <p:nvPr/>
        </p:nvSpPr>
        <p:spPr>
          <a:xfrm>
            <a:off x="3155424" y="4364104"/>
            <a:ext cx="5323840" cy="1973640"/>
          </a:xfrm>
          <a:prstGeom prst="roundRect">
            <a:avLst/>
          </a:prstGeom>
          <a:noFill/>
          <a:ln w="38100">
            <a:solidFill>
              <a:srgbClr val="FF596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Aptos" panose="020B00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801FEB-9A4A-9D4B-5543-5AA98FB496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79" t="25402" r="12689"/>
          <a:stretch/>
        </p:blipFill>
        <p:spPr>
          <a:xfrm>
            <a:off x="3532519" y="1847834"/>
            <a:ext cx="1207039" cy="840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8CDF62-F1B1-1A97-B31A-300D8DD315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44" t="8883" r="5172" b="3462"/>
          <a:stretch/>
        </p:blipFill>
        <p:spPr>
          <a:xfrm>
            <a:off x="4342059" y="2727987"/>
            <a:ext cx="838552" cy="8803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663775-569C-BBB3-C714-53C9ECE78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79" t="25402" r="12689"/>
          <a:stretch/>
        </p:blipFill>
        <p:spPr>
          <a:xfrm>
            <a:off x="7774492" y="1708580"/>
            <a:ext cx="847681" cy="616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024059-719E-2109-C2A0-6D16D80A56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76" t="4469" r="4362" b="9913"/>
          <a:stretch/>
        </p:blipFill>
        <p:spPr>
          <a:xfrm>
            <a:off x="7893986" y="2418400"/>
            <a:ext cx="705637" cy="7368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274093-00FB-29E8-3EB3-F201F131F3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44" t="8883" r="5172" b="3462"/>
          <a:stretch/>
        </p:blipFill>
        <p:spPr>
          <a:xfrm>
            <a:off x="7893980" y="3295226"/>
            <a:ext cx="741704" cy="722009"/>
          </a:xfrm>
          <a:prstGeom prst="rect">
            <a:avLst/>
          </a:prstGeom>
        </p:spPr>
      </p:pic>
      <p:sp>
        <p:nvSpPr>
          <p:cNvPr id="22" name="Right Arrow 57">
            <a:extLst>
              <a:ext uri="{FF2B5EF4-FFF2-40B4-BE49-F238E27FC236}">
                <a16:creationId xmlns:a16="http://schemas.microsoft.com/office/drawing/2014/main" id="{FA523F41-CBA8-16CA-46CB-E600BD73371C}"/>
              </a:ext>
            </a:extLst>
          </p:cNvPr>
          <p:cNvSpPr/>
          <p:nvPr/>
        </p:nvSpPr>
        <p:spPr>
          <a:xfrm>
            <a:off x="8718922" y="1760798"/>
            <a:ext cx="650377" cy="38955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Aptos" panose="020B0004020202020204" pitchFamily="34" charset="0"/>
            </a:endParaRPr>
          </a:p>
        </p:txBody>
      </p:sp>
      <p:sp>
        <p:nvSpPr>
          <p:cNvPr id="23" name="Right Arrow 59">
            <a:extLst>
              <a:ext uri="{FF2B5EF4-FFF2-40B4-BE49-F238E27FC236}">
                <a16:creationId xmlns:a16="http://schemas.microsoft.com/office/drawing/2014/main" id="{1A729CEA-096A-DE1E-CBF5-D795EB39B347}"/>
              </a:ext>
            </a:extLst>
          </p:cNvPr>
          <p:cNvSpPr/>
          <p:nvPr/>
        </p:nvSpPr>
        <p:spPr>
          <a:xfrm>
            <a:off x="8718922" y="2676810"/>
            <a:ext cx="650377" cy="38955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Aptos" panose="020B0004020202020204" pitchFamily="34" charset="0"/>
            </a:endParaRPr>
          </a:p>
        </p:txBody>
      </p:sp>
      <p:sp>
        <p:nvSpPr>
          <p:cNvPr id="24" name="Right Arrow 60">
            <a:extLst>
              <a:ext uri="{FF2B5EF4-FFF2-40B4-BE49-F238E27FC236}">
                <a16:creationId xmlns:a16="http://schemas.microsoft.com/office/drawing/2014/main" id="{117FB8BC-89F0-8895-5CBE-DF753987DBFB}"/>
              </a:ext>
            </a:extLst>
          </p:cNvPr>
          <p:cNvSpPr/>
          <p:nvPr/>
        </p:nvSpPr>
        <p:spPr>
          <a:xfrm>
            <a:off x="8718922" y="3516894"/>
            <a:ext cx="650377" cy="38955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Aptos" panose="020B00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43B461-324E-7FE1-CBA9-F49062CE2F8A}"/>
              </a:ext>
            </a:extLst>
          </p:cNvPr>
          <p:cNvSpPr txBox="1"/>
          <p:nvPr/>
        </p:nvSpPr>
        <p:spPr>
          <a:xfrm>
            <a:off x="9363137" y="1691039"/>
            <a:ext cx="238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51, 73, 39, 223, 43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27C4D8-426B-0D4C-D66F-C2618BA2F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990" y="2063795"/>
            <a:ext cx="907671" cy="17591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C0FC7E-7005-8389-D06A-C925B580C3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76" t="4469" r="4362" b="9913"/>
          <a:stretch/>
        </p:blipFill>
        <p:spPr>
          <a:xfrm>
            <a:off x="3122585" y="2717000"/>
            <a:ext cx="949007" cy="9650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36653C-2A95-524D-E858-36823AF778B8}"/>
              </a:ext>
            </a:extLst>
          </p:cNvPr>
          <p:cNvSpPr txBox="1"/>
          <p:nvPr/>
        </p:nvSpPr>
        <p:spPr>
          <a:xfrm>
            <a:off x="9363137" y="2543847"/>
            <a:ext cx="238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31, 53, 89, 213, 83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EA2D16-C603-A488-E8D8-2CD5F23D4302}"/>
              </a:ext>
            </a:extLst>
          </p:cNvPr>
          <p:cNvSpPr txBox="1"/>
          <p:nvPr/>
        </p:nvSpPr>
        <p:spPr>
          <a:xfrm>
            <a:off x="9363137" y="3447135"/>
            <a:ext cx="2381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15, 34, 97, 213, 34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43134ED-3BAC-4E4F-0FD0-D4A5262D25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6" y="2297712"/>
            <a:ext cx="907671" cy="118705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B3AB7C9-0EC3-E22D-D28D-22138615AF19}"/>
              </a:ext>
            </a:extLst>
          </p:cNvPr>
          <p:cNvSpPr/>
          <p:nvPr/>
        </p:nvSpPr>
        <p:spPr>
          <a:xfrm>
            <a:off x="5989234" y="1913953"/>
            <a:ext cx="1121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endParaRPr lang="th-TH" dirty="0">
              <a:latin typeface="Aptos" panose="020B00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7C4D6E-067E-4562-F2CE-8BE4643EDA14}"/>
              </a:ext>
            </a:extLst>
          </p:cNvPr>
          <p:cNvSpPr/>
          <p:nvPr/>
        </p:nvSpPr>
        <p:spPr>
          <a:xfrm>
            <a:off x="1060503" y="1813512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</a:t>
            </a:r>
            <a:endParaRPr lang="th-TH" dirty="0">
              <a:latin typeface="Aptos" panose="020B0004020202020204" pitchFamily="34" charset="0"/>
            </a:endParaRPr>
          </a:p>
        </p:txBody>
      </p:sp>
      <p:sp>
        <p:nvSpPr>
          <p:cNvPr id="33" name="Right Arrow 69">
            <a:extLst>
              <a:ext uri="{FF2B5EF4-FFF2-40B4-BE49-F238E27FC236}">
                <a16:creationId xmlns:a16="http://schemas.microsoft.com/office/drawing/2014/main" id="{3C428742-136D-CA0D-4AE7-F4C79C5C2F2E}"/>
              </a:ext>
            </a:extLst>
          </p:cNvPr>
          <p:cNvSpPr/>
          <p:nvPr/>
        </p:nvSpPr>
        <p:spPr>
          <a:xfrm>
            <a:off x="7003678" y="2652841"/>
            <a:ext cx="688543" cy="38955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Aptos" panose="020B0004020202020204" pitchFamily="34" charset="0"/>
            </a:endParaRPr>
          </a:p>
        </p:txBody>
      </p:sp>
      <p:sp>
        <p:nvSpPr>
          <p:cNvPr id="34" name="Right Arrow 70">
            <a:extLst>
              <a:ext uri="{FF2B5EF4-FFF2-40B4-BE49-F238E27FC236}">
                <a16:creationId xmlns:a16="http://schemas.microsoft.com/office/drawing/2014/main" id="{18AF9E03-C23F-0D10-7CCC-DC8EEA50CC1F}"/>
              </a:ext>
            </a:extLst>
          </p:cNvPr>
          <p:cNvSpPr/>
          <p:nvPr/>
        </p:nvSpPr>
        <p:spPr>
          <a:xfrm>
            <a:off x="1966763" y="2717001"/>
            <a:ext cx="794283" cy="389553"/>
          </a:xfrm>
          <a:prstGeom prst="rightArrow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atin typeface="Aptos" panose="020B00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0C404D-FA34-60B4-278A-CF169AB537D9}"/>
              </a:ext>
            </a:extLst>
          </p:cNvPr>
          <p:cNvSpPr txBox="1"/>
          <p:nvPr/>
        </p:nvSpPr>
        <p:spPr>
          <a:xfrm>
            <a:off x="3268116" y="4369152"/>
            <a:ext cx="204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591F4F-C7C0-DBE0-607F-C7667CDD2C32}"/>
              </a:ext>
            </a:extLst>
          </p:cNvPr>
          <p:cNvSpPr txBox="1"/>
          <p:nvPr/>
        </p:nvSpPr>
        <p:spPr>
          <a:xfrm>
            <a:off x="6" y="1088374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59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 Vs Machines</a:t>
            </a:r>
          </a:p>
        </p:txBody>
      </p:sp>
    </p:spTree>
    <p:extLst>
      <p:ext uri="{BB962C8B-B14F-4D97-AF65-F5344CB8AC3E}">
        <p14:creationId xmlns:p14="http://schemas.microsoft.com/office/powerpoint/2010/main" val="150530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22" grpId="0" animBg="1"/>
      <p:bldP spid="23" grpId="0" animBg="1"/>
      <p:bldP spid="24" grpId="0" animBg="1"/>
      <p:bldP spid="25" grpId="0"/>
      <p:bldP spid="28" grpId="0"/>
      <p:bldP spid="29" grpId="0"/>
      <p:bldP spid="31" grpId="0"/>
      <p:bldP spid="32" grpId="0"/>
      <p:bldP spid="33" grpId="0" animBg="1"/>
      <p:bldP spid="34" grpId="0" animBg="1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2.0.5522"/>
  <p:tag name="SLIDO_PRESENTATION_ID" val="00000000-0000-0000-0000-000000000000"/>
  <p:tag name="SLIDO_EVENT_UUID" val="b593ed7a-61fb-4e17-b76c-be266c06e356"/>
  <p:tag name="SLIDO_EVENT_SECTION_UUID" val="404ada41-a62c-4d83-a881-5899e039d156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23168</TotalTime>
  <Words>3065</Words>
  <Application>Microsoft Office PowerPoint</Application>
  <PresentationFormat>Widescreen</PresentationFormat>
  <Paragraphs>611</Paragraphs>
  <Slides>81</Slides>
  <Notes>78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6" baseType="lpstr">
      <vt:lpstr>BatangChe</vt:lpstr>
      <vt:lpstr>Monotype Sorts</vt:lpstr>
      <vt:lpstr>Aptos</vt:lpstr>
      <vt:lpstr>Aptos Bold</vt:lpstr>
      <vt:lpstr>Arial</vt:lpstr>
      <vt:lpstr>Cambria Math</vt:lpstr>
      <vt:lpstr>Century Gothic</vt:lpstr>
      <vt:lpstr>Helvetica</vt:lpstr>
      <vt:lpstr>Roboto</vt:lpstr>
      <vt:lpstr>Roboto Bold</vt:lpstr>
      <vt:lpstr>Wingdings</vt:lpstr>
      <vt:lpstr>Custom Design</vt:lpstr>
      <vt:lpstr>1_Custom Design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Irfan Ahmad</cp:lastModifiedBy>
  <cp:revision>1328</cp:revision>
  <dcterms:created xsi:type="dcterms:W3CDTF">2021-04-29T18:58:34Z</dcterms:created>
  <dcterms:modified xsi:type="dcterms:W3CDTF">2025-09-14T04:56:13Z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SlidoAppVersion">
    <vt:lpwstr>1.12.0.5522</vt:lpwstr>
  </property>
</Properties>
</file>